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2" r:id="rId4"/>
  </p:sldMasterIdLst>
  <p:notesMasterIdLst>
    <p:notesMasterId r:id="rId17"/>
  </p:notesMasterIdLst>
  <p:handoutMasterIdLst>
    <p:handoutMasterId r:id="rId18"/>
  </p:handoutMasterIdLst>
  <p:sldIdLst>
    <p:sldId id="293" r:id="rId5"/>
    <p:sldId id="313" r:id="rId6"/>
    <p:sldId id="314" r:id="rId7"/>
    <p:sldId id="305" r:id="rId8"/>
    <p:sldId id="307" r:id="rId9"/>
    <p:sldId id="308" r:id="rId10"/>
    <p:sldId id="304" r:id="rId11"/>
    <p:sldId id="312" r:id="rId12"/>
    <p:sldId id="309" r:id="rId13"/>
    <p:sldId id="310" r:id="rId14"/>
    <p:sldId id="311" r:id="rId15"/>
    <p:sldId id="301" r:id="rId16"/>
  </p:sldIdLst>
  <p:sldSz cx="12192000" cy="6858000"/>
  <p:notesSz cx="6877050" cy="916305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orient="horz" pos="3408">
          <p15:clr>
            <a:srgbClr val="A4A3A4"/>
          </p15:clr>
        </p15:guide>
        <p15:guide id="3" pos="384">
          <p15:clr>
            <a:srgbClr val="A4A3A4"/>
          </p15:clr>
        </p15:guide>
        <p15:guide id="4" pos="7296">
          <p15:clr>
            <a:srgbClr val="A4A3A4"/>
          </p15:clr>
        </p15:guide>
        <p15:guide id="5" orient="horz" pos="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658"/>
    <a:srgbClr val="323A45"/>
    <a:srgbClr val="005288"/>
    <a:srgbClr val="5A5B5D"/>
    <a:srgbClr val="0078AE"/>
    <a:srgbClr val="003B67"/>
    <a:srgbClr val="C0C2C4"/>
    <a:srgbClr val="003399"/>
    <a:srgbClr val="000000"/>
    <a:srgbClr val="5E9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BD0EA-1C32-48B3-8032-9DC5980B4F33}" v="3" dt="2021-05-07T18:00:11.301"/>
    <p1510:client id="{FA97ED7E-62F3-4064-B946-F04C72CE3ACD}" v="155" dt="2021-05-07T17:00:26.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034" autoAdjust="0"/>
  </p:normalViewPr>
  <p:slideViewPr>
    <p:cSldViewPr snapToGrid="0">
      <p:cViewPr>
        <p:scale>
          <a:sx n="60" d="100"/>
          <a:sy n="60" d="100"/>
        </p:scale>
        <p:origin x="884" y="192"/>
      </p:cViewPr>
      <p:guideLst>
        <p:guide orient="horz" pos="4224"/>
        <p:guide orient="horz" pos="3408"/>
        <p:guide pos="384"/>
        <p:guide pos="7296"/>
        <p:guide orient="horz" pos="86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PHER, ALYSSA (CTR)" userId="a6f9c8c1-fa47-46a2-a4df-2ccd70aefb3d" providerId="ADAL" clId="{644BD0EA-1C32-48B3-8032-9DC5980B4F33}"/>
    <pc:docChg chg="modSld">
      <pc:chgData name="LANPHER, ALYSSA (CTR)" userId="a6f9c8c1-fa47-46a2-a4df-2ccd70aefb3d" providerId="ADAL" clId="{644BD0EA-1C32-48B3-8032-9DC5980B4F33}" dt="2021-05-07T18:00:23.730" v="7" actId="14100"/>
      <pc:docMkLst>
        <pc:docMk/>
      </pc:docMkLst>
      <pc:sldChg chg="addSp modSp">
        <pc:chgData name="LANPHER, ALYSSA (CTR)" userId="a6f9c8c1-fa47-46a2-a4df-2ccd70aefb3d" providerId="ADAL" clId="{644BD0EA-1C32-48B3-8032-9DC5980B4F33}" dt="2021-05-07T18:00:23.730" v="7" actId="14100"/>
        <pc:sldMkLst>
          <pc:docMk/>
          <pc:sldMk cId="3641976399" sldId="309"/>
        </pc:sldMkLst>
        <pc:spChg chg="add mod">
          <ac:chgData name="LANPHER, ALYSSA (CTR)" userId="a6f9c8c1-fa47-46a2-a4df-2ccd70aefb3d" providerId="ADAL" clId="{644BD0EA-1C32-48B3-8032-9DC5980B4F33}" dt="2021-05-07T18:00:23.730" v="7" actId="14100"/>
          <ac:spMkLst>
            <pc:docMk/>
            <pc:sldMk cId="3641976399" sldId="309"/>
            <ac:spMk id="8" creationId="{B1CADDE5-5CA9-493E-85EB-B83F08A43A5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34B76-A8AF-444F-ABCF-F557D6E6D18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EEBC9185-A0A8-475B-BDAB-849017A4EF54}">
      <dgm:prSet phldrT="[Text]" custT="1"/>
      <dgm:spPr>
        <a:solidFill>
          <a:srgbClr val="005288"/>
        </a:solidFill>
      </dgm:spPr>
      <dgm:t>
        <a:bodyPr/>
        <a:lstStyle/>
        <a:p>
          <a:r>
            <a:rPr lang="en-US" sz="2200">
              <a:latin typeface="Franklin Gothic Medium" panose="020B0603020102020204" pitchFamily="34" charset="0"/>
            </a:rPr>
            <a:t>DHS Virtual Tribal Summit: August 9-13, 2021</a:t>
          </a:r>
        </a:p>
      </dgm:t>
    </dgm:pt>
    <dgm:pt modelId="{64F90D4D-1E45-42AC-9937-1A57FA08106B}" type="parTrans" cxnId="{C9BDFBCE-8895-41D7-8877-76A0634BAEE7}">
      <dgm:prSet/>
      <dgm:spPr/>
      <dgm:t>
        <a:bodyPr/>
        <a:lstStyle/>
        <a:p>
          <a:endParaRPr lang="en-US"/>
        </a:p>
      </dgm:t>
    </dgm:pt>
    <dgm:pt modelId="{A857DB71-4D24-484E-922F-176DC3BE9F0A}" type="sibTrans" cxnId="{C9BDFBCE-8895-41D7-8877-76A0634BAEE7}">
      <dgm:prSet/>
      <dgm:spPr/>
      <dgm:t>
        <a:bodyPr/>
        <a:lstStyle/>
        <a:p>
          <a:endParaRPr lang="en-US"/>
        </a:p>
      </dgm:t>
    </dgm:pt>
    <dgm:pt modelId="{ED57450F-015E-463D-893A-615DCF9F0410}">
      <dgm:prSet phldrT="[Text]" custT="1"/>
      <dgm:spPr>
        <a:solidFill>
          <a:srgbClr val="005288"/>
        </a:solidFill>
      </dgm:spPr>
      <dgm:t>
        <a:bodyPr/>
        <a:lstStyle/>
        <a:p>
          <a:r>
            <a:rPr lang="en-US" sz="2200">
              <a:latin typeface="Franklin Gothic Medium" panose="020B0603020102020204" pitchFamily="34" charset="0"/>
            </a:rPr>
            <a:t>CISA Cyber Summit: September 2021</a:t>
          </a:r>
        </a:p>
      </dgm:t>
    </dgm:pt>
    <dgm:pt modelId="{AAF55BA7-D37A-42F0-BDB8-FB1D6FF917C3}" type="parTrans" cxnId="{85843890-5466-4D17-8801-995DFC49D805}">
      <dgm:prSet/>
      <dgm:spPr/>
      <dgm:t>
        <a:bodyPr/>
        <a:lstStyle/>
        <a:p>
          <a:endParaRPr lang="en-US"/>
        </a:p>
      </dgm:t>
    </dgm:pt>
    <dgm:pt modelId="{6834B98F-8080-45B0-88BF-D8068AC05B8C}" type="sibTrans" cxnId="{85843890-5466-4D17-8801-995DFC49D805}">
      <dgm:prSet/>
      <dgm:spPr/>
      <dgm:t>
        <a:bodyPr/>
        <a:lstStyle/>
        <a:p>
          <a:endParaRPr lang="en-US"/>
        </a:p>
      </dgm:t>
    </dgm:pt>
    <dgm:pt modelId="{46342481-2F2E-4C6B-B8F8-AFBDE8346A23}">
      <dgm:prSet phldrT="[Text]" custT="1"/>
      <dgm:spPr>
        <a:solidFill>
          <a:srgbClr val="005288"/>
        </a:solidFill>
      </dgm:spPr>
      <dgm:t>
        <a:bodyPr/>
        <a:lstStyle/>
        <a:p>
          <a:r>
            <a:rPr lang="en-US" sz="2200">
              <a:latin typeface="Franklin Gothic Medium" panose="020B0603020102020204" pitchFamily="34" charset="0"/>
            </a:rPr>
            <a:t>Chemical Sector Summit: November 2021</a:t>
          </a:r>
        </a:p>
      </dgm:t>
    </dgm:pt>
    <dgm:pt modelId="{0C13E9E8-975C-4866-AE1B-47DE2796BD98}" type="parTrans" cxnId="{33A60C4D-CDF7-42E8-AFA3-F3368A6ABD2A}">
      <dgm:prSet/>
      <dgm:spPr/>
      <dgm:t>
        <a:bodyPr/>
        <a:lstStyle/>
        <a:p>
          <a:endParaRPr lang="en-US"/>
        </a:p>
      </dgm:t>
    </dgm:pt>
    <dgm:pt modelId="{DA323C65-7826-4930-A0B3-F74BEDBD66B8}" type="sibTrans" cxnId="{33A60C4D-CDF7-42E8-AFA3-F3368A6ABD2A}">
      <dgm:prSet/>
      <dgm:spPr/>
      <dgm:t>
        <a:bodyPr/>
        <a:lstStyle/>
        <a:p>
          <a:endParaRPr lang="en-US"/>
        </a:p>
      </dgm:t>
    </dgm:pt>
    <dgm:pt modelId="{8697429A-6B89-4F1A-A5D5-56A083DAD527}">
      <dgm:prSet/>
      <dgm:spPr>
        <a:ln>
          <a:solidFill>
            <a:srgbClr val="0078AE"/>
          </a:solidFill>
        </a:ln>
      </dgm:spPr>
      <dgm:t>
        <a:bodyPr/>
        <a:lstStyle/>
        <a:p>
          <a:pPr marL="0">
            <a:buNone/>
          </a:pPr>
          <a:r>
            <a:rPr lang="en-US" b="0" i="0">
              <a:solidFill>
                <a:srgbClr val="003B67"/>
              </a:solidFill>
              <a:latin typeface="Franklin Gothic Book" panose="020B0503020102020204" pitchFamily="34" charset="0"/>
            </a:rPr>
            <a:t>The Chemical Security Summit, hosted by the Cybersecurity and Infrastructure Security Agency (CISA) in collaboration with the Chemical Sector Coordinating Council (SCC), is the signature industry event for chemical representatives across the chemical and interconnected sectors—including energy, communications, transportation, and water—to learn, share perspectives, and engage in dialogue. Securing chemicals in an evolving threat environment requires cross collaboration between facility owners and operators, industry, law enforcement, community members, and all levels of government.</a:t>
          </a:r>
          <a:endParaRPr lang="en-US">
            <a:solidFill>
              <a:srgbClr val="003B67"/>
            </a:solidFill>
            <a:latin typeface="Franklin Gothic Book" panose="020B0503020102020204" pitchFamily="34" charset="0"/>
          </a:endParaRPr>
        </a:p>
      </dgm:t>
    </dgm:pt>
    <dgm:pt modelId="{9E8C0A35-113A-4ECC-A338-DEAEC1151617}" type="parTrans" cxnId="{096968A2-E4CF-4D7D-B9DD-EFA5BE91C954}">
      <dgm:prSet/>
      <dgm:spPr/>
      <dgm:t>
        <a:bodyPr/>
        <a:lstStyle/>
        <a:p>
          <a:endParaRPr lang="en-US"/>
        </a:p>
      </dgm:t>
    </dgm:pt>
    <dgm:pt modelId="{19A7119F-30F3-4287-B093-50A91BE6ABEF}" type="sibTrans" cxnId="{096968A2-E4CF-4D7D-B9DD-EFA5BE91C954}">
      <dgm:prSet/>
      <dgm:spPr/>
      <dgm:t>
        <a:bodyPr/>
        <a:lstStyle/>
        <a:p>
          <a:endParaRPr lang="en-US"/>
        </a:p>
      </dgm:t>
    </dgm:pt>
    <dgm:pt modelId="{6BC33C9A-CE7D-4E36-920A-9275AD673CA7}">
      <dgm:prSet/>
      <dgm:spPr>
        <a:ln>
          <a:solidFill>
            <a:srgbClr val="0078AE"/>
          </a:solidFill>
        </a:ln>
      </dgm:spPr>
      <dgm:t>
        <a:bodyPr/>
        <a:lstStyle/>
        <a:p>
          <a:pPr marL="0">
            <a:buNone/>
          </a:pPr>
          <a:r>
            <a:rPr lang="en-US" b="0" i="0">
              <a:solidFill>
                <a:srgbClr val="003B67"/>
              </a:solidFill>
              <a:latin typeface="Franklin Gothic Book" panose="020B0503020102020204" pitchFamily="34" charset="0"/>
            </a:rPr>
            <a:t>The Department of Homeland Security, Cybersecurity and Infrastructure Security Agency (CISA) will bring together critical infrastructure stakeholders from around the world to a forum with presentations focused on emerging technologies, vulnerability management, incident response, risk mitigation, and other current cybersecurity topics. The Summit provides the opportunity for Federal, state, local, tribal, and territorial agencies, private sector organizations, and international partners to highlight successes and opportunities for collective action.</a:t>
          </a:r>
          <a:endParaRPr lang="en-US">
            <a:solidFill>
              <a:srgbClr val="003B67"/>
            </a:solidFill>
            <a:latin typeface="Franklin Gothic Book" panose="020B0503020102020204" pitchFamily="34" charset="0"/>
          </a:endParaRPr>
        </a:p>
      </dgm:t>
    </dgm:pt>
    <dgm:pt modelId="{76A1C448-A1C8-47CB-BEE7-60864E3FE9DC}" type="parTrans" cxnId="{1512115A-B103-46E4-918E-4ECA53CAFD6F}">
      <dgm:prSet/>
      <dgm:spPr/>
      <dgm:t>
        <a:bodyPr/>
        <a:lstStyle/>
        <a:p>
          <a:endParaRPr lang="en-US"/>
        </a:p>
      </dgm:t>
    </dgm:pt>
    <dgm:pt modelId="{866A9F12-91A6-48A9-8AA3-29157B911CC0}" type="sibTrans" cxnId="{1512115A-B103-46E4-918E-4ECA53CAFD6F}">
      <dgm:prSet/>
      <dgm:spPr/>
      <dgm:t>
        <a:bodyPr/>
        <a:lstStyle/>
        <a:p>
          <a:endParaRPr lang="en-US"/>
        </a:p>
      </dgm:t>
    </dgm:pt>
    <dgm:pt modelId="{D2D58DB2-13C9-4C26-912D-545130E3AF8F}">
      <dgm:prSet/>
      <dgm:spPr>
        <a:ln>
          <a:solidFill>
            <a:srgbClr val="0078AE"/>
          </a:solidFill>
        </a:ln>
      </dgm:spPr>
      <dgm:t>
        <a:bodyPr/>
        <a:lstStyle/>
        <a:p>
          <a:pPr marL="0">
            <a:buNone/>
          </a:pPr>
          <a:r>
            <a:rPr lang="en-US">
              <a:solidFill>
                <a:srgbClr val="003B67"/>
              </a:solidFill>
              <a:latin typeface="Franklin Gothic Book" panose="020B0503020102020204" pitchFamily="34" charset="0"/>
            </a:rPr>
            <a:t>During the week of August 9-13, the Department of Homeland Security is hosting a tribal government, tribal organization, and tribal enterprise centric gathering to share lessons learned and experiences across the homeland security arena. We will gather for a couple of hours with some regional and sector breakouts. </a:t>
          </a:r>
        </a:p>
      </dgm:t>
    </dgm:pt>
    <dgm:pt modelId="{7477841E-28B5-4220-9F97-87D31136ACC2}" type="parTrans" cxnId="{9C555D36-C9EB-4F8A-9B4F-C7652427E5F1}">
      <dgm:prSet/>
      <dgm:spPr/>
      <dgm:t>
        <a:bodyPr/>
        <a:lstStyle/>
        <a:p>
          <a:endParaRPr lang="en-US"/>
        </a:p>
      </dgm:t>
    </dgm:pt>
    <dgm:pt modelId="{1FCD05F6-86FC-42F4-81E7-3EBC6E09B904}" type="sibTrans" cxnId="{9C555D36-C9EB-4F8A-9B4F-C7652427E5F1}">
      <dgm:prSet/>
      <dgm:spPr/>
      <dgm:t>
        <a:bodyPr/>
        <a:lstStyle/>
        <a:p>
          <a:endParaRPr lang="en-US"/>
        </a:p>
      </dgm:t>
    </dgm:pt>
    <dgm:pt modelId="{341831EC-D0F7-4622-AE28-19EB1140C0B4}" type="pres">
      <dgm:prSet presAssocID="{4C534B76-A8AF-444F-ABCF-F557D6E6D18D}" presName="linear" presStyleCnt="0">
        <dgm:presLayoutVars>
          <dgm:dir/>
          <dgm:animLvl val="lvl"/>
          <dgm:resizeHandles val="exact"/>
        </dgm:presLayoutVars>
      </dgm:prSet>
      <dgm:spPr/>
    </dgm:pt>
    <dgm:pt modelId="{B2012F01-F41B-4417-9E1F-7DA1F21F32F7}" type="pres">
      <dgm:prSet presAssocID="{EEBC9185-A0A8-475B-BDAB-849017A4EF54}" presName="parentLin" presStyleCnt="0"/>
      <dgm:spPr/>
    </dgm:pt>
    <dgm:pt modelId="{491A18B5-38E1-4B9D-830B-8607A43D14D1}" type="pres">
      <dgm:prSet presAssocID="{EEBC9185-A0A8-475B-BDAB-849017A4EF54}" presName="parentLeftMargin" presStyleLbl="node1" presStyleIdx="0" presStyleCnt="3"/>
      <dgm:spPr/>
    </dgm:pt>
    <dgm:pt modelId="{39364414-F0BC-4FDA-848F-B2F21B6E18D9}" type="pres">
      <dgm:prSet presAssocID="{EEBC9185-A0A8-475B-BDAB-849017A4EF54}" presName="parentText" presStyleLbl="node1" presStyleIdx="0" presStyleCnt="3">
        <dgm:presLayoutVars>
          <dgm:chMax val="0"/>
          <dgm:bulletEnabled val="1"/>
        </dgm:presLayoutVars>
      </dgm:prSet>
      <dgm:spPr/>
    </dgm:pt>
    <dgm:pt modelId="{19CD5AA6-63D6-4811-B8B4-C0F895A5277F}" type="pres">
      <dgm:prSet presAssocID="{EEBC9185-A0A8-475B-BDAB-849017A4EF54}" presName="negativeSpace" presStyleCnt="0"/>
      <dgm:spPr/>
    </dgm:pt>
    <dgm:pt modelId="{FC0C6F8A-58A8-4648-BEE1-7B308CBBE2BB}" type="pres">
      <dgm:prSet presAssocID="{EEBC9185-A0A8-475B-BDAB-849017A4EF54}" presName="childText" presStyleLbl="conFgAcc1" presStyleIdx="0" presStyleCnt="3" custLinFactNeighborX="-1592" custLinFactNeighborY="-14635">
        <dgm:presLayoutVars>
          <dgm:bulletEnabled val="1"/>
        </dgm:presLayoutVars>
      </dgm:prSet>
      <dgm:spPr/>
    </dgm:pt>
    <dgm:pt modelId="{65DCC2C7-C966-4B8C-9F61-81EC8E728BE9}" type="pres">
      <dgm:prSet presAssocID="{A857DB71-4D24-484E-922F-176DC3BE9F0A}" presName="spaceBetweenRectangles" presStyleCnt="0"/>
      <dgm:spPr/>
    </dgm:pt>
    <dgm:pt modelId="{81223354-FAFA-4C43-8910-FFDED6113E6B}" type="pres">
      <dgm:prSet presAssocID="{ED57450F-015E-463D-893A-615DCF9F0410}" presName="parentLin" presStyleCnt="0"/>
      <dgm:spPr/>
    </dgm:pt>
    <dgm:pt modelId="{C22A032E-8A13-4BE6-8822-745CF41928F6}" type="pres">
      <dgm:prSet presAssocID="{ED57450F-015E-463D-893A-615DCF9F0410}" presName="parentLeftMargin" presStyleLbl="node1" presStyleIdx="0" presStyleCnt="3"/>
      <dgm:spPr/>
    </dgm:pt>
    <dgm:pt modelId="{9BC28417-2634-4AB2-B770-9E8FC135FA20}" type="pres">
      <dgm:prSet presAssocID="{ED57450F-015E-463D-893A-615DCF9F0410}" presName="parentText" presStyleLbl="node1" presStyleIdx="1" presStyleCnt="3" custLinFactNeighborX="-1873" custLinFactNeighborY="-1200">
        <dgm:presLayoutVars>
          <dgm:chMax val="0"/>
          <dgm:bulletEnabled val="1"/>
        </dgm:presLayoutVars>
      </dgm:prSet>
      <dgm:spPr/>
    </dgm:pt>
    <dgm:pt modelId="{528004F3-6C8B-4304-B86D-3D36417EA02B}" type="pres">
      <dgm:prSet presAssocID="{ED57450F-015E-463D-893A-615DCF9F0410}" presName="negativeSpace" presStyleCnt="0"/>
      <dgm:spPr/>
    </dgm:pt>
    <dgm:pt modelId="{7F46212D-5293-425A-A7F8-B5728B3476FE}" type="pres">
      <dgm:prSet presAssocID="{ED57450F-015E-463D-893A-615DCF9F0410}" presName="childText" presStyleLbl="conFgAcc1" presStyleIdx="1" presStyleCnt="3">
        <dgm:presLayoutVars>
          <dgm:bulletEnabled val="1"/>
        </dgm:presLayoutVars>
      </dgm:prSet>
      <dgm:spPr/>
    </dgm:pt>
    <dgm:pt modelId="{24E68F0C-FCB0-42E5-843F-4F3DB616BD8A}" type="pres">
      <dgm:prSet presAssocID="{6834B98F-8080-45B0-88BF-D8068AC05B8C}" presName="spaceBetweenRectangles" presStyleCnt="0"/>
      <dgm:spPr/>
    </dgm:pt>
    <dgm:pt modelId="{2B876506-A8B4-46D6-B2AB-CC083B364F4B}" type="pres">
      <dgm:prSet presAssocID="{46342481-2F2E-4C6B-B8F8-AFBDE8346A23}" presName="parentLin" presStyleCnt="0"/>
      <dgm:spPr/>
    </dgm:pt>
    <dgm:pt modelId="{176B76DC-233F-42A3-8A8F-39B2DCDF6990}" type="pres">
      <dgm:prSet presAssocID="{46342481-2F2E-4C6B-B8F8-AFBDE8346A23}" presName="parentLeftMargin" presStyleLbl="node1" presStyleIdx="1" presStyleCnt="3"/>
      <dgm:spPr/>
    </dgm:pt>
    <dgm:pt modelId="{4B3BC84C-D0F1-4D59-9E6B-2DC12998E4D9}" type="pres">
      <dgm:prSet presAssocID="{46342481-2F2E-4C6B-B8F8-AFBDE8346A23}" presName="parentText" presStyleLbl="node1" presStyleIdx="2" presStyleCnt="3">
        <dgm:presLayoutVars>
          <dgm:chMax val="0"/>
          <dgm:bulletEnabled val="1"/>
        </dgm:presLayoutVars>
      </dgm:prSet>
      <dgm:spPr/>
    </dgm:pt>
    <dgm:pt modelId="{24E5F18E-4C02-478C-8A69-E57A26C4700E}" type="pres">
      <dgm:prSet presAssocID="{46342481-2F2E-4C6B-B8F8-AFBDE8346A23}" presName="negativeSpace" presStyleCnt="0"/>
      <dgm:spPr/>
    </dgm:pt>
    <dgm:pt modelId="{853A9E8C-84FD-4DE9-ACA6-99B8900B6BB3}" type="pres">
      <dgm:prSet presAssocID="{46342481-2F2E-4C6B-B8F8-AFBDE8346A23}" presName="childText" presStyleLbl="conFgAcc1" presStyleIdx="2" presStyleCnt="3" custLinFactY="7486" custLinFactNeighborY="100000">
        <dgm:presLayoutVars>
          <dgm:bulletEnabled val="1"/>
        </dgm:presLayoutVars>
      </dgm:prSet>
      <dgm:spPr/>
    </dgm:pt>
  </dgm:ptLst>
  <dgm:cxnLst>
    <dgm:cxn modelId="{E366881B-BE6E-4C54-86DE-253D96D6948E}" type="presOf" srcId="{6BC33C9A-CE7D-4E36-920A-9275AD673CA7}" destId="{7F46212D-5293-425A-A7F8-B5728B3476FE}" srcOrd="0" destOrd="0" presId="urn:microsoft.com/office/officeart/2005/8/layout/list1"/>
    <dgm:cxn modelId="{81EECF23-B7D6-4514-813B-5ADCB6990AAC}" type="presOf" srcId="{D2D58DB2-13C9-4C26-912D-545130E3AF8F}" destId="{FC0C6F8A-58A8-4648-BEE1-7B308CBBE2BB}" srcOrd="0" destOrd="0" presId="urn:microsoft.com/office/officeart/2005/8/layout/list1"/>
    <dgm:cxn modelId="{81248A2C-5945-4619-AAA7-ED8D073B5A6F}" type="presOf" srcId="{ED57450F-015E-463D-893A-615DCF9F0410}" destId="{C22A032E-8A13-4BE6-8822-745CF41928F6}" srcOrd="0" destOrd="0" presId="urn:microsoft.com/office/officeart/2005/8/layout/list1"/>
    <dgm:cxn modelId="{04F56931-F4EE-4E53-A3C1-D7037CC5A13D}" type="presOf" srcId="{EEBC9185-A0A8-475B-BDAB-849017A4EF54}" destId="{491A18B5-38E1-4B9D-830B-8607A43D14D1}" srcOrd="0" destOrd="0" presId="urn:microsoft.com/office/officeart/2005/8/layout/list1"/>
    <dgm:cxn modelId="{9C555D36-C9EB-4F8A-9B4F-C7652427E5F1}" srcId="{EEBC9185-A0A8-475B-BDAB-849017A4EF54}" destId="{D2D58DB2-13C9-4C26-912D-545130E3AF8F}" srcOrd="0" destOrd="0" parTransId="{7477841E-28B5-4220-9F97-87D31136ACC2}" sibTransId="{1FCD05F6-86FC-42F4-81E7-3EBC6E09B904}"/>
    <dgm:cxn modelId="{3572B844-67EB-4310-BE39-C8817C5EF822}" type="presOf" srcId="{46342481-2F2E-4C6B-B8F8-AFBDE8346A23}" destId="{176B76DC-233F-42A3-8A8F-39B2DCDF6990}" srcOrd="0" destOrd="0" presId="urn:microsoft.com/office/officeart/2005/8/layout/list1"/>
    <dgm:cxn modelId="{33A60C4D-CDF7-42E8-AFA3-F3368A6ABD2A}" srcId="{4C534B76-A8AF-444F-ABCF-F557D6E6D18D}" destId="{46342481-2F2E-4C6B-B8F8-AFBDE8346A23}" srcOrd="2" destOrd="0" parTransId="{0C13E9E8-975C-4866-AE1B-47DE2796BD98}" sibTransId="{DA323C65-7826-4930-A0B3-F74BEDBD66B8}"/>
    <dgm:cxn modelId="{1512115A-B103-46E4-918E-4ECA53CAFD6F}" srcId="{ED57450F-015E-463D-893A-615DCF9F0410}" destId="{6BC33C9A-CE7D-4E36-920A-9275AD673CA7}" srcOrd="0" destOrd="0" parTransId="{76A1C448-A1C8-47CB-BEE7-60864E3FE9DC}" sibTransId="{866A9F12-91A6-48A9-8AA3-29157B911CC0}"/>
    <dgm:cxn modelId="{D2C6FD89-E26E-4339-B86E-3874AA9BAEBE}" type="presOf" srcId="{8697429A-6B89-4F1A-A5D5-56A083DAD527}" destId="{853A9E8C-84FD-4DE9-ACA6-99B8900B6BB3}" srcOrd="0" destOrd="0" presId="urn:microsoft.com/office/officeart/2005/8/layout/list1"/>
    <dgm:cxn modelId="{85843890-5466-4D17-8801-995DFC49D805}" srcId="{4C534B76-A8AF-444F-ABCF-F557D6E6D18D}" destId="{ED57450F-015E-463D-893A-615DCF9F0410}" srcOrd="1" destOrd="0" parTransId="{AAF55BA7-D37A-42F0-BDB8-FB1D6FF917C3}" sibTransId="{6834B98F-8080-45B0-88BF-D8068AC05B8C}"/>
    <dgm:cxn modelId="{1401589D-44E7-49FC-B045-C3DC31C88F55}" type="presOf" srcId="{ED57450F-015E-463D-893A-615DCF9F0410}" destId="{9BC28417-2634-4AB2-B770-9E8FC135FA20}" srcOrd="1" destOrd="0" presId="urn:microsoft.com/office/officeart/2005/8/layout/list1"/>
    <dgm:cxn modelId="{096968A2-E4CF-4D7D-B9DD-EFA5BE91C954}" srcId="{46342481-2F2E-4C6B-B8F8-AFBDE8346A23}" destId="{8697429A-6B89-4F1A-A5D5-56A083DAD527}" srcOrd="0" destOrd="0" parTransId="{9E8C0A35-113A-4ECC-A338-DEAEC1151617}" sibTransId="{19A7119F-30F3-4287-B093-50A91BE6ABEF}"/>
    <dgm:cxn modelId="{DD5078C9-FF5F-4D5A-8E8E-2E4E274C1894}" type="presOf" srcId="{46342481-2F2E-4C6B-B8F8-AFBDE8346A23}" destId="{4B3BC84C-D0F1-4D59-9E6B-2DC12998E4D9}" srcOrd="1" destOrd="0" presId="urn:microsoft.com/office/officeart/2005/8/layout/list1"/>
    <dgm:cxn modelId="{C9BDFBCE-8895-41D7-8877-76A0634BAEE7}" srcId="{4C534B76-A8AF-444F-ABCF-F557D6E6D18D}" destId="{EEBC9185-A0A8-475B-BDAB-849017A4EF54}" srcOrd="0" destOrd="0" parTransId="{64F90D4D-1E45-42AC-9937-1A57FA08106B}" sibTransId="{A857DB71-4D24-484E-922F-176DC3BE9F0A}"/>
    <dgm:cxn modelId="{591862D4-D31B-4355-BD09-D08A335B68E6}" type="presOf" srcId="{4C534B76-A8AF-444F-ABCF-F557D6E6D18D}" destId="{341831EC-D0F7-4622-AE28-19EB1140C0B4}" srcOrd="0" destOrd="0" presId="urn:microsoft.com/office/officeart/2005/8/layout/list1"/>
    <dgm:cxn modelId="{25E09AF8-86BF-4ED2-98EB-F6ECE7772446}" type="presOf" srcId="{EEBC9185-A0A8-475B-BDAB-849017A4EF54}" destId="{39364414-F0BC-4FDA-848F-B2F21B6E18D9}" srcOrd="1" destOrd="0" presId="urn:microsoft.com/office/officeart/2005/8/layout/list1"/>
    <dgm:cxn modelId="{F8527640-1983-400D-A9DC-238D2D1B2243}" type="presParOf" srcId="{341831EC-D0F7-4622-AE28-19EB1140C0B4}" destId="{B2012F01-F41B-4417-9E1F-7DA1F21F32F7}" srcOrd="0" destOrd="0" presId="urn:microsoft.com/office/officeart/2005/8/layout/list1"/>
    <dgm:cxn modelId="{BE694447-2958-496F-95E2-CC8F962B18BF}" type="presParOf" srcId="{B2012F01-F41B-4417-9E1F-7DA1F21F32F7}" destId="{491A18B5-38E1-4B9D-830B-8607A43D14D1}" srcOrd="0" destOrd="0" presId="urn:microsoft.com/office/officeart/2005/8/layout/list1"/>
    <dgm:cxn modelId="{8EF05068-C16F-46AC-A27A-9856E88DF03A}" type="presParOf" srcId="{B2012F01-F41B-4417-9E1F-7DA1F21F32F7}" destId="{39364414-F0BC-4FDA-848F-B2F21B6E18D9}" srcOrd="1" destOrd="0" presId="urn:microsoft.com/office/officeart/2005/8/layout/list1"/>
    <dgm:cxn modelId="{F3CE1828-ABC6-4683-95DF-8105785885B2}" type="presParOf" srcId="{341831EC-D0F7-4622-AE28-19EB1140C0B4}" destId="{19CD5AA6-63D6-4811-B8B4-C0F895A5277F}" srcOrd="1" destOrd="0" presId="urn:microsoft.com/office/officeart/2005/8/layout/list1"/>
    <dgm:cxn modelId="{DBDE5ABF-044E-49AC-82F1-B00D300D3962}" type="presParOf" srcId="{341831EC-D0F7-4622-AE28-19EB1140C0B4}" destId="{FC0C6F8A-58A8-4648-BEE1-7B308CBBE2BB}" srcOrd="2" destOrd="0" presId="urn:microsoft.com/office/officeart/2005/8/layout/list1"/>
    <dgm:cxn modelId="{CCAD62FB-612F-437F-BC45-DE07CA28EB5B}" type="presParOf" srcId="{341831EC-D0F7-4622-AE28-19EB1140C0B4}" destId="{65DCC2C7-C966-4B8C-9F61-81EC8E728BE9}" srcOrd="3" destOrd="0" presId="urn:microsoft.com/office/officeart/2005/8/layout/list1"/>
    <dgm:cxn modelId="{33B56D8B-08FA-40F1-BC77-7066FB2D9F3B}" type="presParOf" srcId="{341831EC-D0F7-4622-AE28-19EB1140C0B4}" destId="{81223354-FAFA-4C43-8910-FFDED6113E6B}" srcOrd="4" destOrd="0" presId="urn:microsoft.com/office/officeart/2005/8/layout/list1"/>
    <dgm:cxn modelId="{16C774F3-3556-45D2-AE66-B7538EDDD924}" type="presParOf" srcId="{81223354-FAFA-4C43-8910-FFDED6113E6B}" destId="{C22A032E-8A13-4BE6-8822-745CF41928F6}" srcOrd="0" destOrd="0" presId="urn:microsoft.com/office/officeart/2005/8/layout/list1"/>
    <dgm:cxn modelId="{FEB39572-3C43-4922-994E-B079432C11C6}" type="presParOf" srcId="{81223354-FAFA-4C43-8910-FFDED6113E6B}" destId="{9BC28417-2634-4AB2-B770-9E8FC135FA20}" srcOrd="1" destOrd="0" presId="urn:microsoft.com/office/officeart/2005/8/layout/list1"/>
    <dgm:cxn modelId="{58E3E684-F504-460D-B899-D508BD1F1581}" type="presParOf" srcId="{341831EC-D0F7-4622-AE28-19EB1140C0B4}" destId="{528004F3-6C8B-4304-B86D-3D36417EA02B}" srcOrd="5" destOrd="0" presId="urn:microsoft.com/office/officeart/2005/8/layout/list1"/>
    <dgm:cxn modelId="{633BD9DA-0CD1-4B59-9701-B3A1F55F1718}" type="presParOf" srcId="{341831EC-D0F7-4622-AE28-19EB1140C0B4}" destId="{7F46212D-5293-425A-A7F8-B5728B3476FE}" srcOrd="6" destOrd="0" presId="urn:microsoft.com/office/officeart/2005/8/layout/list1"/>
    <dgm:cxn modelId="{58F269B6-DDE5-4051-89E0-8622EEE0776A}" type="presParOf" srcId="{341831EC-D0F7-4622-AE28-19EB1140C0B4}" destId="{24E68F0C-FCB0-42E5-843F-4F3DB616BD8A}" srcOrd="7" destOrd="0" presId="urn:microsoft.com/office/officeart/2005/8/layout/list1"/>
    <dgm:cxn modelId="{A14BF07D-0DE1-4D7B-B32C-C358BC5D488C}" type="presParOf" srcId="{341831EC-D0F7-4622-AE28-19EB1140C0B4}" destId="{2B876506-A8B4-46D6-B2AB-CC083B364F4B}" srcOrd="8" destOrd="0" presId="urn:microsoft.com/office/officeart/2005/8/layout/list1"/>
    <dgm:cxn modelId="{74749655-4A5A-44FA-B35C-FFC81BD9AF3F}" type="presParOf" srcId="{2B876506-A8B4-46D6-B2AB-CC083B364F4B}" destId="{176B76DC-233F-42A3-8A8F-39B2DCDF6990}" srcOrd="0" destOrd="0" presId="urn:microsoft.com/office/officeart/2005/8/layout/list1"/>
    <dgm:cxn modelId="{AA2CB7FB-CFD7-4112-93CF-3B554BBFE435}" type="presParOf" srcId="{2B876506-A8B4-46D6-B2AB-CC083B364F4B}" destId="{4B3BC84C-D0F1-4D59-9E6B-2DC12998E4D9}" srcOrd="1" destOrd="0" presId="urn:microsoft.com/office/officeart/2005/8/layout/list1"/>
    <dgm:cxn modelId="{6CA16224-16D1-4D5B-A935-3FF6569DC39F}" type="presParOf" srcId="{341831EC-D0F7-4622-AE28-19EB1140C0B4}" destId="{24E5F18E-4C02-478C-8A69-E57A26C4700E}" srcOrd="9" destOrd="0" presId="urn:microsoft.com/office/officeart/2005/8/layout/list1"/>
    <dgm:cxn modelId="{C57653F4-3DD7-4D51-A6B9-F948CE23F364}" type="presParOf" srcId="{341831EC-D0F7-4622-AE28-19EB1140C0B4}" destId="{853A9E8C-84FD-4DE9-ACA6-99B8900B6B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C6F8A-58A8-4648-BEE1-7B308CBBE2BB}">
      <dsp:nvSpPr>
        <dsp:cNvPr id="0" name=""/>
        <dsp:cNvSpPr/>
      </dsp:nvSpPr>
      <dsp:spPr>
        <a:xfrm>
          <a:off x="0" y="211480"/>
          <a:ext cx="10972800" cy="1015875"/>
        </a:xfrm>
        <a:prstGeom prst="rect">
          <a:avLst/>
        </a:prstGeom>
        <a:solidFill>
          <a:schemeClr val="lt1">
            <a:alpha val="90000"/>
            <a:hueOff val="0"/>
            <a:satOff val="0"/>
            <a:lumOff val="0"/>
            <a:alphaOff val="0"/>
          </a:schemeClr>
        </a:solidFill>
        <a:ln w="25400" cap="flat" cmpd="sng" algn="ctr">
          <a:solidFill>
            <a:srgbClr val="0078AE"/>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0" lvl="1" indent="-114300" algn="l" defTabSz="666750">
            <a:lnSpc>
              <a:spcPct val="90000"/>
            </a:lnSpc>
            <a:spcBef>
              <a:spcPct val="0"/>
            </a:spcBef>
            <a:spcAft>
              <a:spcPct val="15000"/>
            </a:spcAft>
            <a:buNone/>
          </a:pPr>
          <a:r>
            <a:rPr lang="en-US" sz="1500" kern="1200">
              <a:solidFill>
                <a:srgbClr val="003B67"/>
              </a:solidFill>
              <a:latin typeface="Franklin Gothic Book" panose="020B0503020102020204" pitchFamily="34" charset="0"/>
            </a:rPr>
            <a:t>During the week of August 9-13, the Department of Homeland Security is hosting a tribal government, tribal organization, and tribal enterprise centric gathering to share lessons learned and experiences across the homeland security arena. We will gather for a couple of hours with some regional and sector breakouts. </a:t>
          </a:r>
        </a:p>
      </dsp:txBody>
      <dsp:txXfrm>
        <a:off x="0" y="211480"/>
        <a:ext cx="10972800" cy="1015875"/>
      </dsp:txXfrm>
    </dsp:sp>
    <dsp:sp modelId="{39364414-F0BC-4FDA-848F-B2F21B6E18D9}">
      <dsp:nvSpPr>
        <dsp:cNvPr id="0" name=""/>
        <dsp:cNvSpPr/>
      </dsp:nvSpPr>
      <dsp:spPr>
        <a:xfrm>
          <a:off x="548640" y="1934"/>
          <a:ext cx="7680960" cy="442800"/>
        </a:xfrm>
        <a:prstGeom prst="roundRect">
          <a:avLst/>
        </a:prstGeom>
        <a:solidFill>
          <a:srgbClr val="0052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a:lnSpc>
              <a:spcPct val="90000"/>
            </a:lnSpc>
            <a:spcBef>
              <a:spcPct val="0"/>
            </a:spcBef>
            <a:spcAft>
              <a:spcPct val="35000"/>
            </a:spcAft>
            <a:buNone/>
          </a:pPr>
          <a:r>
            <a:rPr lang="en-US" sz="2200" kern="1200">
              <a:latin typeface="Franklin Gothic Medium" panose="020B0603020102020204" pitchFamily="34" charset="0"/>
            </a:rPr>
            <a:t>DHS Virtual Tribal Summit: August 9-13, 2021</a:t>
          </a:r>
        </a:p>
      </dsp:txBody>
      <dsp:txXfrm>
        <a:off x="570256" y="23550"/>
        <a:ext cx="7637728" cy="399568"/>
      </dsp:txXfrm>
    </dsp:sp>
    <dsp:sp modelId="{7F46212D-5293-425A-A7F8-B5728B3476FE}">
      <dsp:nvSpPr>
        <dsp:cNvPr id="0" name=""/>
        <dsp:cNvSpPr/>
      </dsp:nvSpPr>
      <dsp:spPr>
        <a:xfrm>
          <a:off x="0" y="1541610"/>
          <a:ext cx="10972800" cy="1393875"/>
        </a:xfrm>
        <a:prstGeom prst="rect">
          <a:avLst/>
        </a:prstGeom>
        <a:solidFill>
          <a:schemeClr val="lt1">
            <a:alpha val="90000"/>
            <a:hueOff val="0"/>
            <a:satOff val="0"/>
            <a:lumOff val="0"/>
            <a:alphaOff val="0"/>
          </a:schemeClr>
        </a:solidFill>
        <a:ln w="25400" cap="flat" cmpd="sng" algn="ctr">
          <a:solidFill>
            <a:srgbClr val="0078AE"/>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0" lvl="1" indent="-114300" algn="l" defTabSz="666750">
            <a:lnSpc>
              <a:spcPct val="90000"/>
            </a:lnSpc>
            <a:spcBef>
              <a:spcPct val="0"/>
            </a:spcBef>
            <a:spcAft>
              <a:spcPct val="15000"/>
            </a:spcAft>
            <a:buNone/>
          </a:pPr>
          <a:r>
            <a:rPr lang="en-US" sz="1500" b="0" i="0" kern="1200">
              <a:solidFill>
                <a:srgbClr val="003B67"/>
              </a:solidFill>
              <a:latin typeface="Franklin Gothic Book" panose="020B0503020102020204" pitchFamily="34" charset="0"/>
            </a:rPr>
            <a:t>The Department of Homeland Security, Cybersecurity and Infrastructure Security Agency (CISA) will bring together critical infrastructure stakeholders from around the world to a forum with presentations focused on emerging technologies, vulnerability management, incident response, risk mitigation, and other current cybersecurity topics. The Summit provides the opportunity for Federal, state, local, tribal, and territorial agencies, private sector organizations, and international partners to highlight successes and opportunities for collective action.</a:t>
          </a:r>
          <a:endParaRPr lang="en-US" sz="1500" kern="1200">
            <a:solidFill>
              <a:srgbClr val="003B67"/>
            </a:solidFill>
            <a:latin typeface="Franklin Gothic Book" panose="020B0503020102020204" pitchFamily="34" charset="0"/>
          </a:endParaRPr>
        </a:p>
      </dsp:txBody>
      <dsp:txXfrm>
        <a:off x="0" y="1541610"/>
        <a:ext cx="10972800" cy="1393875"/>
      </dsp:txXfrm>
    </dsp:sp>
    <dsp:sp modelId="{9BC28417-2634-4AB2-B770-9E8FC135FA20}">
      <dsp:nvSpPr>
        <dsp:cNvPr id="0" name=""/>
        <dsp:cNvSpPr/>
      </dsp:nvSpPr>
      <dsp:spPr>
        <a:xfrm>
          <a:off x="538363" y="1314896"/>
          <a:ext cx="7680960" cy="442800"/>
        </a:xfrm>
        <a:prstGeom prst="roundRect">
          <a:avLst/>
        </a:prstGeom>
        <a:solidFill>
          <a:srgbClr val="0052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a:lnSpc>
              <a:spcPct val="90000"/>
            </a:lnSpc>
            <a:spcBef>
              <a:spcPct val="0"/>
            </a:spcBef>
            <a:spcAft>
              <a:spcPct val="35000"/>
            </a:spcAft>
            <a:buNone/>
          </a:pPr>
          <a:r>
            <a:rPr lang="en-US" sz="2200" kern="1200">
              <a:latin typeface="Franklin Gothic Medium" panose="020B0603020102020204" pitchFamily="34" charset="0"/>
            </a:rPr>
            <a:t>CISA Cyber Summit: September 2021</a:t>
          </a:r>
        </a:p>
      </dsp:txBody>
      <dsp:txXfrm>
        <a:off x="559979" y="1336512"/>
        <a:ext cx="7637728" cy="399568"/>
      </dsp:txXfrm>
    </dsp:sp>
    <dsp:sp modelId="{853A9E8C-84FD-4DE9-ACA6-99B8900B6BB3}">
      <dsp:nvSpPr>
        <dsp:cNvPr id="0" name=""/>
        <dsp:cNvSpPr/>
      </dsp:nvSpPr>
      <dsp:spPr>
        <a:xfrm>
          <a:off x="0" y="3239819"/>
          <a:ext cx="10972800" cy="1606500"/>
        </a:xfrm>
        <a:prstGeom prst="rect">
          <a:avLst/>
        </a:prstGeom>
        <a:solidFill>
          <a:schemeClr val="lt1">
            <a:alpha val="90000"/>
            <a:hueOff val="0"/>
            <a:satOff val="0"/>
            <a:lumOff val="0"/>
            <a:alphaOff val="0"/>
          </a:schemeClr>
        </a:solidFill>
        <a:ln w="25400" cap="flat" cmpd="sng" algn="ctr">
          <a:solidFill>
            <a:srgbClr val="0078AE"/>
          </a:solidFill>
          <a:prstDash val="solid"/>
        </a:ln>
        <a:effectLst/>
      </dsp:spPr>
      <dsp:style>
        <a:lnRef idx="2">
          <a:scrgbClr r="0" g="0" b="0"/>
        </a:lnRef>
        <a:fillRef idx="1">
          <a:scrgbClr r="0" g="0" b="0"/>
        </a:fillRef>
        <a:effectRef idx="0">
          <a:scrgbClr r="0" g="0" b="0"/>
        </a:effectRef>
        <a:fontRef idx="minor"/>
      </dsp:style>
      <dsp:txBody>
        <a:bodyPr spcFirstLastPara="0" vert="horz" wrap="square" lIns="851611" tIns="312420" rIns="851611" bIns="106680" numCol="1" spcCol="1270" anchor="t" anchorCtr="0">
          <a:noAutofit/>
        </a:bodyPr>
        <a:lstStyle/>
        <a:p>
          <a:pPr marL="0" lvl="1" indent="-114300" algn="l" defTabSz="666750">
            <a:lnSpc>
              <a:spcPct val="90000"/>
            </a:lnSpc>
            <a:spcBef>
              <a:spcPct val="0"/>
            </a:spcBef>
            <a:spcAft>
              <a:spcPct val="15000"/>
            </a:spcAft>
            <a:buNone/>
          </a:pPr>
          <a:r>
            <a:rPr lang="en-US" sz="1500" b="0" i="0" kern="1200">
              <a:solidFill>
                <a:srgbClr val="003B67"/>
              </a:solidFill>
              <a:latin typeface="Franklin Gothic Book" panose="020B0503020102020204" pitchFamily="34" charset="0"/>
            </a:rPr>
            <a:t>The Chemical Security Summit, hosted by the Cybersecurity and Infrastructure Security Agency (CISA) in collaboration with the Chemical Sector Coordinating Council (SCC), is the signature industry event for chemical representatives across the chemical and interconnected sectors—including energy, communications, transportation, and water—to learn, share perspectives, and engage in dialogue. Securing chemicals in an evolving threat environment requires cross collaboration between facility owners and operators, industry, law enforcement, community members, and all levels of government.</a:t>
          </a:r>
          <a:endParaRPr lang="en-US" sz="1500" kern="1200">
            <a:solidFill>
              <a:srgbClr val="003B67"/>
            </a:solidFill>
            <a:latin typeface="Franklin Gothic Book" panose="020B0503020102020204" pitchFamily="34" charset="0"/>
          </a:endParaRPr>
        </a:p>
      </dsp:txBody>
      <dsp:txXfrm>
        <a:off x="0" y="3239819"/>
        <a:ext cx="10972800" cy="1606500"/>
      </dsp:txXfrm>
    </dsp:sp>
    <dsp:sp modelId="{4B3BC84C-D0F1-4D59-9E6B-2DC12998E4D9}">
      <dsp:nvSpPr>
        <dsp:cNvPr id="0" name=""/>
        <dsp:cNvSpPr/>
      </dsp:nvSpPr>
      <dsp:spPr>
        <a:xfrm>
          <a:off x="548640" y="3016485"/>
          <a:ext cx="7680960" cy="442800"/>
        </a:xfrm>
        <a:prstGeom prst="roundRect">
          <a:avLst/>
        </a:prstGeom>
        <a:solidFill>
          <a:srgbClr val="0052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977900">
            <a:lnSpc>
              <a:spcPct val="90000"/>
            </a:lnSpc>
            <a:spcBef>
              <a:spcPct val="0"/>
            </a:spcBef>
            <a:spcAft>
              <a:spcPct val="35000"/>
            </a:spcAft>
            <a:buNone/>
          </a:pPr>
          <a:r>
            <a:rPr lang="en-US" sz="2200" kern="1200">
              <a:latin typeface="Franklin Gothic Medium" panose="020B0603020102020204" pitchFamily="34" charset="0"/>
            </a:rPr>
            <a:t>Chemical Sector Summit: November 2021</a:t>
          </a:r>
        </a:p>
      </dsp:txBody>
      <dsp:txXfrm>
        <a:off x="570256" y="3038101"/>
        <a:ext cx="763772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FA24478-A1CE-7F46-8BA1-64AE6022B7CA}"/>
              </a:ext>
            </a:extLst>
          </p:cNvPr>
          <p:cNvSpPr>
            <a:spLocks noGrp="1" noChangeArrowheads="1"/>
          </p:cNvSpPr>
          <p:nvPr>
            <p:ph type="hdr" sz="quarter"/>
          </p:nvPr>
        </p:nvSpPr>
        <p:spPr bwMode="auto">
          <a:xfrm>
            <a:off x="0"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4339" name="Rectangle 3">
            <a:extLst>
              <a:ext uri="{FF2B5EF4-FFF2-40B4-BE49-F238E27FC236}">
                <a16:creationId xmlns:a16="http://schemas.microsoft.com/office/drawing/2014/main" id="{8B291239-1F81-6C4A-BEE1-05E869C86F5C}"/>
              </a:ext>
            </a:extLst>
          </p:cNvPr>
          <p:cNvSpPr>
            <a:spLocks noGrp="1" noChangeArrowheads="1"/>
          </p:cNvSpPr>
          <p:nvPr>
            <p:ph type="dt" sz="quarter" idx="1"/>
          </p:nvPr>
        </p:nvSpPr>
        <p:spPr bwMode="auto">
          <a:xfrm>
            <a:off x="3895725" y="0"/>
            <a:ext cx="2981325" cy="458788"/>
          </a:xfrm>
          <a:prstGeom prst="rect">
            <a:avLst/>
          </a:prstGeom>
          <a:noFill/>
          <a:ln w="9525">
            <a:noFill/>
            <a:miter lim="800000"/>
            <a:headEnd/>
            <a:tailEnd/>
          </a:ln>
          <a:effectLst/>
        </p:spPr>
        <p:txBody>
          <a:bodyPr vert="horz" wrap="square" lIns="91634" tIns="45817" rIns="91634" bIns="45817"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14340" name="Rectangle 4">
            <a:extLst>
              <a:ext uri="{FF2B5EF4-FFF2-40B4-BE49-F238E27FC236}">
                <a16:creationId xmlns:a16="http://schemas.microsoft.com/office/drawing/2014/main" id="{A8C0CE4E-D82E-5341-8AEE-73B0164A3BCB}"/>
              </a:ext>
            </a:extLst>
          </p:cNvPr>
          <p:cNvSpPr>
            <a:spLocks noGrp="1" noChangeArrowheads="1"/>
          </p:cNvSpPr>
          <p:nvPr>
            <p:ph type="ftr" sz="quarter" idx="2"/>
          </p:nvPr>
        </p:nvSpPr>
        <p:spPr bwMode="auto">
          <a:xfrm>
            <a:off x="0"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4341" name="Rectangle 5">
            <a:extLst>
              <a:ext uri="{FF2B5EF4-FFF2-40B4-BE49-F238E27FC236}">
                <a16:creationId xmlns:a16="http://schemas.microsoft.com/office/drawing/2014/main" id="{25A0C634-9D1D-964C-B369-B5DC459659D6}"/>
              </a:ext>
            </a:extLst>
          </p:cNvPr>
          <p:cNvSpPr>
            <a:spLocks noGrp="1" noChangeArrowheads="1"/>
          </p:cNvSpPr>
          <p:nvPr>
            <p:ph type="sldNum" sz="quarter" idx="3"/>
          </p:nvPr>
        </p:nvSpPr>
        <p:spPr bwMode="auto">
          <a:xfrm>
            <a:off x="3895725" y="8704263"/>
            <a:ext cx="2981325" cy="458787"/>
          </a:xfrm>
          <a:prstGeom prst="rect">
            <a:avLst/>
          </a:prstGeom>
          <a:noFill/>
          <a:ln w="9525">
            <a:noFill/>
            <a:miter lim="800000"/>
            <a:headEnd/>
            <a:tailEnd/>
          </a:ln>
          <a:effectLst/>
        </p:spPr>
        <p:txBody>
          <a:bodyPr vert="horz" wrap="square" lIns="91634" tIns="45817" rIns="91634" bIns="45817" numCol="1" anchor="b" anchorCtr="0" compatLnSpc="1">
            <a:prstTxWarp prst="textNoShape">
              <a:avLst/>
            </a:prstTxWarp>
          </a:bodyPr>
          <a:lstStyle>
            <a:lvl1pPr algn="r">
              <a:defRPr sz="1200">
                <a:latin typeface="Times" panose="02020603050405020304" pitchFamily="18" charset="0"/>
              </a:defRPr>
            </a:lvl1pPr>
          </a:lstStyle>
          <a:p>
            <a:pPr>
              <a:defRPr/>
            </a:pPr>
            <a:fld id="{2E185A72-771F-5740-AB22-BFE275C2E62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D4B729-AA3D-AC43-ABA9-6A001E8F2102}"/>
              </a:ext>
            </a:extLst>
          </p:cNvPr>
          <p:cNvSpPr>
            <a:spLocks noGrp="1" noChangeArrowheads="1"/>
          </p:cNvSpPr>
          <p:nvPr>
            <p:ph type="hdr" sz="quarter"/>
          </p:nvPr>
        </p:nvSpPr>
        <p:spPr bwMode="auto">
          <a:xfrm>
            <a:off x="0" y="0"/>
            <a:ext cx="2957513"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87" name="Rectangle 3">
            <a:extLst>
              <a:ext uri="{FF2B5EF4-FFF2-40B4-BE49-F238E27FC236}">
                <a16:creationId xmlns:a16="http://schemas.microsoft.com/office/drawing/2014/main" id="{F446275A-6C3C-9644-B67F-6031033EE471}"/>
              </a:ext>
            </a:extLst>
          </p:cNvPr>
          <p:cNvSpPr>
            <a:spLocks noGrp="1" noChangeArrowheads="1"/>
          </p:cNvSpPr>
          <p:nvPr>
            <p:ph type="dt" idx="1"/>
          </p:nvPr>
        </p:nvSpPr>
        <p:spPr bwMode="auto">
          <a:xfrm>
            <a:off x="3919538" y="0"/>
            <a:ext cx="2957512" cy="447675"/>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lvl1pPr algn="r" defTabSz="892175">
              <a:defRPr sz="1200">
                <a:latin typeface="Times" pitchFamily="18" charset="0"/>
              </a:defRPr>
            </a:lvl1pPr>
          </a:lstStyle>
          <a:p>
            <a:pPr>
              <a:defRPr/>
            </a:pPr>
            <a:endParaRPr lang="en-US"/>
          </a:p>
        </p:txBody>
      </p:sp>
      <p:sp>
        <p:nvSpPr>
          <p:cNvPr id="9220" name="Rectangle 4">
            <a:extLst>
              <a:ext uri="{FF2B5EF4-FFF2-40B4-BE49-F238E27FC236}">
                <a16:creationId xmlns:a16="http://schemas.microsoft.com/office/drawing/2014/main" id="{22E0CE74-775B-8A40-93A8-C8D7C62D5D9B}"/>
              </a:ext>
            </a:extLst>
          </p:cNvPr>
          <p:cNvSpPr>
            <a:spLocks noGrp="1" noRot="1" noChangeAspect="1" noChangeArrowheads="1" noTextEdit="1"/>
          </p:cNvSpPr>
          <p:nvPr>
            <p:ph type="sldImg" idx="2"/>
          </p:nvPr>
        </p:nvSpPr>
        <p:spPr bwMode="auto">
          <a:xfrm>
            <a:off x="431800" y="669925"/>
            <a:ext cx="6088063" cy="3425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66E28B01-3ADE-7F4D-84E0-8AE922B12C95}"/>
              </a:ext>
            </a:extLst>
          </p:cNvPr>
          <p:cNvSpPr>
            <a:spLocks noGrp="1" noChangeArrowheads="1"/>
          </p:cNvSpPr>
          <p:nvPr>
            <p:ph type="body" sz="quarter" idx="3"/>
          </p:nvPr>
        </p:nvSpPr>
        <p:spPr bwMode="auto">
          <a:xfrm>
            <a:off x="887413" y="4319588"/>
            <a:ext cx="5102225" cy="4171950"/>
          </a:xfrm>
          <a:prstGeom prst="rect">
            <a:avLst/>
          </a:prstGeom>
          <a:noFill/>
          <a:ln w="9525">
            <a:noFill/>
            <a:miter lim="800000"/>
            <a:headEnd/>
            <a:tailEnd/>
          </a:ln>
          <a:effectLst/>
        </p:spPr>
        <p:txBody>
          <a:bodyPr vert="horz" wrap="square" lIns="89094" tIns="44547" rIns="89094" bIns="445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DD97344A-31D7-764B-B2D0-DC1EBEA57B4E}"/>
              </a:ext>
            </a:extLst>
          </p:cNvPr>
          <p:cNvSpPr>
            <a:spLocks noGrp="1" noChangeArrowheads="1"/>
          </p:cNvSpPr>
          <p:nvPr>
            <p:ph type="ftr" sz="quarter" idx="4"/>
          </p:nvPr>
        </p:nvSpPr>
        <p:spPr bwMode="auto">
          <a:xfrm>
            <a:off x="0" y="8713788"/>
            <a:ext cx="2957513"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defTabSz="892175">
              <a:defRPr sz="1200">
                <a:latin typeface="Times" pitchFamily="18" charset="0"/>
              </a:defRPr>
            </a:lvl1pPr>
          </a:lstStyle>
          <a:p>
            <a:pPr>
              <a:defRPr/>
            </a:pPr>
            <a:endParaRPr lang="en-US"/>
          </a:p>
        </p:txBody>
      </p:sp>
      <p:sp>
        <p:nvSpPr>
          <p:cNvPr id="16391" name="Rectangle 7">
            <a:extLst>
              <a:ext uri="{FF2B5EF4-FFF2-40B4-BE49-F238E27FC236}">
                <a16:creationId xmlns:a16="http://schemas.microsoft.com/office/drawing/2014/main" id="{E4AE7837-02AB-3942-8B4E-8E613C6433D0}"/>
              </a:ext>
            </a:extLst>
          </p:cNvPr>
          <p:cNvSpPr>
            <a:spLocks noGrp="1" noChangeArrowheads="1"/>
          </p:cNvSpPr>
          <p:nvPr>
            <p:ph type="sldNum" sz="quarter" idx="5"/>
          </p:nvPr>
        </p:nvSpPr>
        <p:spPr bwMode="auto">
          <a:xfrm>
            <a:off x="3919538" y="8713788"/>
            <a:ext cx="2957512" cy="447675"/>
          </a:xfrm>
          <a:prstGeom prst="rect">
            <a:avLst/>
          </a:prstGeom>
          <a:noFill/>
          <a:ln w="9525">
            <a:noFill/>
            <a:miter lim="800000"/>
            <a:headEnd/>
            <a:tailEnd/>
          </a:ln>
          <a:effectLst/>
        </p:spPr>
        <p:txBody>
          <a:bodyPr vert="horz" wrap="square" lIns="89094" tIns="44547" rIns="89094" bIns="44547" numCol="1" anchor="b" anchorCtr="0" compatLnSpc="1">
            <a:prstTxWarp prst="textNoShape">
              <a:avLst/>
            </a:prstTxWarp>
          </a:bodyPr>
          <a:lstStyle>
            <a:lvl1pPr algn="r" defTabSz="892175">
              <a:defRPr sz="1200">
                <a:latin typeface="Times" panose="02020603050405020304" pitchFamily="18" charset="0"/>
              </a:defRPr>
            </a:lvl1pPr>
          </a:lstStyle>
          <a:p>
            <a:pPr>
              <a:defRPr/>
            </a:pPr>
            <a:fld id="{09D8B99D-00E8-1541-BE04-F0148888E3E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6E7B7A17-F475-3844-BB9A-8736365FED72}"/>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10FCB50E-EC7A-4346-AD6C-E685A639B1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b="0" i="0" dirty="0">
              <a:latin typeface="Times" pitchFamily="2" charset="0"/>
            </a:endParaRPr>
          </a:p>
        </p:txBody>
      </p:sp>
      <p:sp>
        <p:nvSpPr>
          <p:cNvPr id="12291" name="Slide Number Placeholder 3">
            <a:extLst>
              <a:ext uri="{FF2B5EF4-FFF2-40B4-BE49-F238E27FC236}">
                <a16:creationId xmlns:a16="http://schemas.microsoft.com/office/drawing/2014/main" id="{70FC1FAB-DFF2-014B-8D8C-C0309AA50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175">
              <a:defRPr sz="2400">
                <a:solidFill>
                  <a:schemeClr val="tx1"/>
                </a:solidFill>
                <a:latin typeface="Arial" panose="020B0604020202020204" pitchFamily="34" charset="0"/>
              </a:defRPr>
            </a:lvl1pPr>
            <a:lvl2pPr marL="742950" indent="-285750" defTabSz="892175">
              <a:defRPr sz="2400">
                <a:solidFill>
                  <a:schemeClr val="tx1"/>
                </a:solidFill>
                <a:latin typeface="Arial" panose="020B0604020202020204" pitchFamily="34" charset="0"/>
              </a:defRPr>
            </a:lvl2pPr>
            <a:lvl3pPr marL="1143000" indent="-228600" defTabSz="892175">
              <a:defRPr sz="2400">
                <a:solidFill>
                  <a:schemeClr val="tx1"/>
                </a:solidFill>
                <a:latin typeface="Arial" panose="020B0604020202020204" pitchFamily="34" charset="0"/>
              </a:defRPr>
            </a:lvl3pPr>
            <a:lvl4pPr marL="1600200" indent="-228600" defTabSz="892175">
              <a:defRPr sz="2400">
                <a:solidFill>
                  <a:schemeClr val="tx1"/>
                </a:solidFill>
                <a:latin typeface="Arial" panose="020B0604020202020204" pitchFamily="34" charset="0"/>
              </a:defRPr>
            </a:lvl4pPr>
            <a:lvl5pPr marL="2057400" indent="-228600" defTabSz="892175">
              <a:defRPr sz="2400">
                <a:solidFill>
                  <a:schemeClr val="tx1"/>
                </a:solidFill>
                <a:latin typeface="Arial" panose="020B0604020202020204" pitchFamily="34" charset="0"/>
              </a:defRPr>
            </a:lvl5pPr>
            <a:lvl6pPr marL="2514600" indent="-228600" defTabSz="89217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9217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9217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92175" eaLnBrk="0" fontAlgn="base" hangingPunct="0">
              <a:spcBef>
                <a:spcPct val="0"/>
              </a:spcBef>
              <a:spcAft>
                <a:spcPct val="0"/>
              </a:spcAft>
              <a:defRPr sz="2400">
                <a:solidFill>
                  <a:schemeClr val="tx1"/>
                </a:solidFill>
                <a:latin typeface="Arial" panose="020B0604020202020204" pitchFamily="34" charset="0"/>
              </a:defRPr>
            </a:lvl9pPr>
          </a:lstStyle>
          <a:p>
            <a:fld id="{BB054DAE-9B1D-0349-9765-1B40B3DA898D}" type="slidenum">
              <a:rPr lang="en-US" altLang="en-US" sz="1200" smtClean="0">
                <a:latin typeface="Times" pitchFamily="2" charset="0"/>
              </a:rPr>
              <a:pPr/>
              <a:t>1</a:t>
            </a:fld>
            <a:endParaRPr lang="en-US" altLang="en-US" sz="1200">
              <a:latin typeface="Times"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latin typeface="Times" pitchFamily="2" charset="0"/>
              </a:rPr>
              <a:t>CISA is the “Nation’s Risk Advisor”. </a:t>
            </a:r>
            <a:endParaRPr lang="en-US" altLang="en-US" b="0">
              <a:latin typeface="Times" pitchFamily="2" charset="0"/>
            </a:endParaRPr>
          </a:p>
          <a:p>
            <a:pPr marL="171450" indent="-171450">
              <a:buFont typeface="Arial" panose="020B0604020202020204" pitchFamily="34" charset="0"/>
              <a:buChar char="•"/>
            </a:pPr>
            <a:r>
              <a:rPr lang="en-US" altLang="en-US" b="0">
                <a:latin typeface="Times" pitchFamily="2" charset="0"/>
              </a:rPr>
              <a:t>We lead the nation’s risk management efforts by mobilizing a collective defense of the nation’s critical infrastructure.</a:t>
            </a:r>
          </a:p>
          <a:p>
            <a:pPr marL="171450" indent="-171450">
              <a:buFont typeface="Arial" panose="020B0604020202020204" pitchFamily="34" charset="0"/>
              <a:buChar char="•"/>
            </a:pPr>
            <a:r>
              <a:rPr lang="en-US" altLang="en-US" b="0">
                <a:latin typeface="Times" pitchFamily="2" charset="0"/>
              </a:rPr>
              <a:t>That means working with partners like yourselves and giving them a seat at the table to collaboratively identify risk and develop solutions.</a:t>
            </a:r>
          </a:p>
          <a:p>
            <a:pPr marL="171450" indent="-171450">
              <a:buFont typeface="Arial" panose="020B0604020202020204" pitchFamily="34" charset="0"/>
              <a:buChar char="•"/>
            </a:pPr>
            <a:r>
              <a:rPr lang="en-US" altLang="en-US" b="0">
                <a:latin typeface="Times" pitchFamily="2" charset="0"/>
              </a:rPr>
              <a:t>We lead efforts to protect federal civilian networks, and collaborate with state and local governments, as well as private sector, to increase the security of theirs.</a:t>
            </a:r>
          </a:p>
          <a:p>
            <a:pPr marL="171450" indent="-171450">
              <a:buFont typeface="Arial" panose="020B0604020202020204" pitchFamily="34" charset="0"/>
              <a:buChar char="•"/>
            </a:pPr>
            <a:r>
              <a:rPr lang="en-US" altLang="en-US" b="0">
                <a:latin typeface="Times" pitchFamily="2" charset="0"/>
              </a:rPr>
              <a:t>We work with our partners to </a:t>
            </a:r>
            <a:r>
              <a:rPr lang="en-US" altLang="en-US" b="0" i="0">
                <a:latin typeface="Times" pitchFamily="2" charset="0"/>
              </a:rPr>
              <a:t>prepare for, prevent and respond to cyberattacks</a:t>
            </a:r>
            <a:r>
              <a:rPr lang="en-US" altLang="en-US" b="0">
                <a:latin typeface="Times" pitchFamily="2" charset="0"/>
              </a:rPr>
              <a:t>.</a:t>
            </a:r>
          </a:p>
          <a:p>
            <a:pPr marL="171450" indent="-171450">
              <a:buFont typeface="Arial" panose="020B0604020202020204" pitchFamily="34" charset="0"/>
              <a:buChar char="•"/>
            </a:pPr>
            <a:r>
              <a:rPr lang="en-US" altLang="en-US">
                <a:latin typeface="Times" pitchFamily="2" charset="0"/>
              </a:rPr>
              <a:t>And we provide services and resources designed to support individual stakeholders improve their own security, and, by extension, increase the collective defense of the whole. </a:t>
            </a:r>
            <a:endParaRPr lang="en-US" altLang="en-US" b="1">
              <a:latin typeface="Times" pitchFamily="2" charset="0"/>
            </a:endParaRPr>
          </a:p>
          <a:p>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2</a:t>
            </a:fld>
            <a:endParaRPr lang="en-US" altLang="en-US"/>
          </a:p>
        </p:txBody>
      </p:sp>
    </p:spTree>
    <p:extLst>
      <p:ext uri="{BB962C8B-B14F-4D97-AF65-F5344CB8AC3E}">
        <p14:creationId xmlns:p14="http://schemas.microsoft.com/office/powerpoint/2010/main" val="3719268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CISA Services Catalog is all of CISA, in one place – a single resource that provides users with access to information on services across all of CISA’s mission areas: </a:t>
            </a:r>
          </a:p>
          <a:p>
            <a:pPr marL="171450" indent="-171450">
              <a:buFont typeface="Arial" panose="020B0604020202020204" pitchFamily="34" charset="0"/>
              <a:buChar char="•"/>
            </a:pPr>
            <a:r>
              <a:rPr lang="en-US" dirty="0"/>
              <a:t>You https://www.cisa.gov/publication/cisa-services-catalog. </a:t>
            </a:r>
          </a:p>
          <a:p>
            <a:pPr marL="171450" indent="-171450">
              <a:buFont typeface="Arial" panose="020B0604020202020204" pitchFamily="34" charset="0"/>
              <a:buChar char="•"/>
            </a:pPr>
            <a:r>
              <a:rPr lang="en-US" dirty="0"/>
              <a:t>The Catalog is interactive, allowing users to filter and quickly home in on applicable services with just a few clicks.</a:t>
            </a:r>
          </a:p>
          <a:p>
            <a:pPr marL="171450" indent="-171450">
              <a:buFont typeface="Arial" panose="020B0604020202020204" pitchFamily="34" charset="0"/>
              <a:buChar char="•"/>
            </a:pPr>
            <a:r>
              <a:rPr lang="en-US" dirty="0"/>
              <a:t>This Catalog is intended for electronic viewing on desktop devices only. For the most seamless experience, users should view the Catalog in full-screen mode on either their browser window or download a copy and open it with a PDF viewer. </a:t>
            </a:r>
          </a:p>
          <a:p>
            <a:pPr marL="171450" indent="-171450">
              <a:buFont typeface="Arial" panose="020B0604020202020204" pitchFamily="34" charset="0"/>
              <a:buChar char="•"/>
            </a:pPr>
            <a:r>
              <a:rPr lang="en-US" dirty="0"/>
              <a:t>The Stakeholder Engagement Division (SED) Awareness and Outreach team is developing an Awareness Activities Catalog to document the various CISA awareness programs and services with awareness elements. This catalog is under development, but it will highlight the various evergreen campaigns, monthly campaigns, and products and services that intend to boost public awareness on a topic. </a:t>
            </a: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4</a:t>
            </a:fld>
            <a:endParaRPr lang="en-US" altLang="en-US"/>
          </a:p>
        </p:txBody>
      </p:sp>
    </p:spTree>
    <p:extLst>
      <p:ext uri="{BB962C8B-B14F-4D97-AF65-F5344CB8AC3E}">
        <p14:creationId xmlns:p14="http://schemas.microsoft.com/office/powerpoint/2010/main" val="1482404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success of your organization depends on its “cyber readiness.”</a:t>
            </a:r>
          </a:p>
          <a:p>
            <a:pPr marL="171450" indent="-171450">
              <a:buFont typeface="Arial" panose="020B0604020202020204" pitchFamily="34" charset="0"/>
              <a:buChar char="•"/>
            </a:pPr>
            <a:r>
              <a:rPr lang="en-US" dirty="0"/>
              <a:t>Cyber readiness – and therefore your organization’s continued success – depend on you. Yes, YOU, the leaders.</a:t>
            </a:r>
          </a:p>
          <a:p>
            <a:pPr marL="171450" indent="-171450">
              <a:buFont typeface="Arial" panose="020B0604020202020204" pitchFamily="34" charset="0"/>
              <a:buChar char="•"/>
            </a:pPr>
            <a:r>
              <a:rPr lang="en-US" dirty="0"/>
              <a:t>CISA’s Cyber Essentials resource is a tool empowering business leaders to make informed decisions and actions within their organization to prioritize cybersecurity and resilience. Managing cyber risks requires building a culture of cyber readiness. There are six essential elements for building that culture:</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Yourself, the Leader;</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 Staff, the Users;</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 Systems, What Makes You Operational;</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 Surroundings, the Digital Workspace;</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 Data, What the Business is Built On; and</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Your Crisis Response.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Latest release is the CISA Cyber Essentials Starter Kit. Download yours at CISA.gov.</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As the name suggests, the Starter Kit contains everything you need to get started, including a suite of Toolkits to go deeper into the Cyber Essentials, as well as links to additional webinars and resources.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dirty="0"/>
              <a:t>Last Friday, we released an introductory webinar that guides viewers through the six essential elements. The webinar provides cybersecurity tips and practices, allowing leaders to be proactive in their cybersecurity planning and implementation. It can be viewed by visiting: </a:t>
            </a:r>
            <a:r>
              <a:rPr lang="en-US" sz="1200" dirty="0"/>
              <a:t>https://www.youtube.com/watch?v=mICAaorVZVk. </a:t>
            </a:r>
            <a:endParaRPr lang="en-US" dirty="0"/>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5</a:t>
            </a:fld>
            <a:endParaRPr lang="en-US" altLang="en-US"/>
          </a:p>
        </p:txBody>
      </p:sp>
    </p:spTree>
    <p:extLst>
      <p:ext uri="{BB962C8B-B14F-4D97-AF65-F5344CB8AC3E}">
        <p14:creationId xmlns:p14="http://schemas.microsoft.com/office/powerpoint/2010/main" val="257470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6</a:t>
            </a:fld>
            <a:endParaRPr lang="en-US" altLang="en-US"/>
          </a:p>
        </p:txBody>
      </p:sp>
    </p:spTree>
    <p:extLst>
      <p:ext uri="{BB962C8B-B14F-4D97-AF65-F5344CB8AC3E}">
        <p14:creationId xmlns:p14="http://schemas.microsoft.com/office/powerpoint/2010/main" val="221805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a:solidFill>
                  <a:srgbClr val="333333"/>
                </a:solidFill>
                <a:effectLst/>
                <a:latin typeface="Times" pitchFamily="18" charset="0"/>
                <a:ea typeface="+mn-ea"/>
                <a:cs typeface="+mn-cs"/>
              </a:rPr>
              <a:t>CISA offers a host of regional support services. Within each CISA region are your local and regional Protective Security Advisors (PSAs), Cyber Security Advisors (CSAs), Emergency Communications Coordinators, and other CISA personnel. A Regional Director (RD) oversees operations throughout the region. </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kern="1200">
                <a:solidFill>
                  <a:srgbClr val="333333"/>
                </a:solidFill>
                <a:effectLst/>
                <a:latin typeface="Times" pitchFamily="18" charset="0"/>
                <a:ea typeface="+mn-ea"/>
                <a:cs typeface="+mn-cs"/>
              </a:rPr>
              <a:t>PSAs are trained subject matter experts in critical infrastructure protection and vulnerability mitigation. They facilitate local field activities in coordination with other Department of Homeland Security offices. They also advise and assist state, local, and private sector officials and critical infrastructure facility owners and operators.</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kern="1200">
                <a:solidFill>
                  <a:srgbClr val="333333"/>
                </a:solidFill>
                <a:effectLst/>
                <a:latin typeface="Times" pitchFamily="18" charset="0"/>
                <a:ea typeface="+mn-ea"/>
                <a:cs typeface="+mn-cs"/>
              </a:rPr>
              <a:t>CSAs act as liaisons to CISA services, products, and cyber programs. They off tailored briefings and assessments on emerging threats or recent incidents of interests; incident response support; assist with the adoption of the  and assist with completion of no-cost cyber assessments. </a:t>
            </a:r>
          </a:p>
          <a:p>
            <a:pPr marL="628650" marR="0" lvl="1"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US" sz="1200" b="0" i="0" kern="1200">
                <a:solidFill>
                  <a:srgbClr val="333333"/>
                </a:solidFill>
                <a:effectLst/>
                <a:latin typeface="Times" pitchFamily="18" charset="0"/>
                <a:ea typeface="+mn-ea"/>
                <a:cs typeface="+mn-cs"/>
              </a:rPr>
              <a:t>Emergency Communications Coordinators offer training, tools, workshops, and regional support. These services assist CISA stakeholders in ensuring they have communications during steady and emergency operations and facilitate the delivery of no-cost technical assistance.</a:t>
            </a: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7</a:t>
            </a:fld>
            <a:endParaRPr lang="en-US" altLang="en-US"/>
          </a:p>
        </p:txBody>
      </p:sp>
    </p:spTree>
    <p:extLst>
      <p:ext uri="{BB962C8B-B14F-4D97-AF65-F5344CB8AC3E}">
        <p14:creationId xmlns:p14="http://schemas.microsoft.com/office/powerpoint/2010/main" val="51022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Regional Supervisory Outreach Coordinators (RSOCs) are your main POCs for the regional offices</a:t>
            </a: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8</a:t>
            </a:fld>
            <a:endParaRPr lang="en-US" altLang="en-US"/>
          </a:p>
        </p:txBody>
      </p:sp>
    </p:spTree>
    <p:extLst>
      <p:ext uri="{BB962C8B-B14F-4D97-AF65-F5344CB8AC3E}">
        <p14:creationId xmlns:p14="http://schemas.microsoft.com/office/powerpoint/2010/main" val="203967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rgbClr val="333333"/>
                </a:solidFill>
                <a:effectLst/>
                <a:latin typeface="Times" pitchFamily="18" charset="0"/>
                <a:ea typeface="+mn-ea"/>
                <a:cs typeface="+mn-cs"/>
              </a:rPr>
              <a:t>CISA’s Tribal Emergency Communications Program’s mission is to supports Native American and Alaska Native tribes through consultative engagement, outreach, advocacy, technical assistance, and inter- and intra-agency coordination to ensure strengthened public safety operable and interoperable communications.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a:solidFill>
                  <a:srgbClr val="333333"/>
                </a:solidFill>
                <a:effectLst/>
                <a:latin typeface="Times" pitchFamily="18" charset="0"/>
                <a:ea typeface="+mn-ea"/>
                <a:cs typeface="+mn-cs"/>
              </a:rPr>
              <a:t>Their vision </a:t>
            </a:r>
            <a:r>
              <a:rPr lang="en-US" altLang="en-US" sz="1200" dirty="0">
                <a:solidFill>
                  <a:srgbClr val="FFFFFF"/>
                </a:solidFill>
                <a:latin typeface="Franklin Gothic Medium Cond" panose="020B0606030402020204" pitchFamily="34" charset="0"/>
              </a:rPr>
              <a:t>is to develop and strengthen communications infrastructure for Native American and Alaska Native Tribes in the interests of public safety and human services. </a:t>
            </a:r>
            <a:endParaRPr lang="en-US" sz="1200" b="0" i="0" kern="1200" dirty="0">
              <a:solidFill>
                <a:srgbClr val="333333"/>
              </a:solidFill>
              <a:effectLst/>
              <a:latin typeface="Times" pitchFamily="18" charset="0"/>
              <a:ea typeface="+mn-ea"/>
              <a:cs typeface="+mn-cs"/>
            </a:endParaRPr>
          </a:p>
          <a:p>
            <a:pPr marL="171450"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Each tribe has unique cultures, capabilities, needs, and challenges. CISA works individually with tribal communities to establish collaborative relationships to foster a cultural and technical understanding of each community and its emergency communications framework. </a:t>
            </a:r>
          </a:p>
          <a:p>
            <a:pPr marL="171450"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CISA assesses and documents how their customs, public safety communications capabilities, challenges, infrastructure, and current governance structures impact decision-making, management, and resource allocation. This process has provided tribes access to CISA’s tailored solutions and resources and opened the door to relationships with other federal agencies and state, regional, and local public safety entities. </a:t>
            </a:r>
          </a:p>
          <a:p>
            <a:pPr marL="171450"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CISA’s communications governance support may benefit a tribe through: </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Relationship Building: Assisting with establishing and developing collaborative relationships across all levels of government </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Accessibility to Services and Resources: Identifying opportunities to utilize CISA services, resources, and tools to enhance emergency communications capabilities through technical assistance, priority telecommunications services, and grant guidance </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Communications Support: Communicating their current emergency management capabilities and challenges to tribal leadership, as well as to public safety partners at all levels of government </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Strategic Planning Support: Assisting with planning and implementing holistic communications operability and interoperability to expand and strengthen public safety services for their tribal community and neighboring jurisdictions</a:t>
            </a:r>
          </a:p>
          <a:p>
            <a:pPr marL="171450" lvl="0"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CISA’s Interoperable Communications Technical Assistance Program (ICTAP) provides technical assistance at no cost to tribal communities to enhance operable and interoperable communications capabilities. Service offerings include:</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Governance assessment, planning, documentation, and development</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Communications planning and standard operating procedure (SOP) assessment, development, and implementation support</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Technology planning, training, and implementation</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Training and exercise planning and execution support</a:t>
            </a:r>
          </a:p>
          <a:p>
            <a:pPr marL="171450"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 Priority Services</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CISA’s Priority Telecommunications Services program offers national security and emergency preparedness (NS/EP) and response personnel priority voice and data circuit access and communications capabilities during landline and wireless network congestion and emergency circumstances. These services are provided at little or no cost to the tribe.</a:t>
            </a:r>
          </a:p>
          <a:p>
            <a:pPr marL="171450" indent="-171450">
              <a:buFont typeface="Arial" panose="020B0604020202020204" pitchFamily="34" charset="0"/>
              <a:buChar char="•"/>
            </a:pPr>
            <a:r>
              <a:rPr lang="en-US" sz="1050" b="0" i="0" u="none" strike="noStrike" kern="1200" baseline="0" dirty="0">
                <a:solidFill>
                  <a:srgbClr val="333333"/>
                </a:solidFill>
                <a:latin typeface="Times" pitchFamily="18" charset="0"/>
                <a:ea typeface="+mn-ea"/>
                <a:cs typeface="+mn-cs"/>
              </a:rPr>
              <a:t> </a:t>
            </a:r>
            <a:r>
              <a:rPr lang="en-US" sz="1200" b="0" i="0" u="none" strike="noStrike" kern="1200" baseline="0" dirty="0">
                <a:solidFill>
                  <a:srgbClr val="333333"/>
                </a:solidFill>
                <a:latin typeface="Times" pitchFamily="18" charset="0"/>
                <a:ea typeface="+mn-ea"/>
                <a:cs typeface="+mn-cs"/>
              </a:rPr>
              <a:t>Partnership Coordination</a:t>
            </a:r>
          </a:p>
          <a:p>
            <a:pPr marL="628650" lvl="1" indent="-171450">
              <a:buFont typeface="Arial" panose="020B0604020202020204" pitchFamily="34" charset="0"/>
              <a:buChar char="•"/>
            </a:pPr>
            <a:r>
              <a:rPr lang="en-US" sz="1200" b="0" i="0" u="none" strike="noStrike" kern="1200" baseline="0" dirty="0">
                <a:solidFill>
                  <a:srgbClr val="333333"/>
                </a:solidFill>
                <a:latin typeface="Times" pitchFamily="18" charset="0"/>
                <a:ea typeface="+mn-ea"/>
                <a:cs typeface="+mn-cs"/>
              </a:rPr>
              <a:t>CISA facilitates collaboration through multiple partnerships and working groups comprised of participants from all levels of government. These partnerships and groups enable information and resource sharing and provide a forum to strengthen NS/EP infrastructure, develop tools and resources, and provide a voice in the public safety communications community.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latin typeface="Franklin Gothic Book" panose="020B0503020102020204" pitchFamily="34" charset="0"/>
              </a:rPr>
              <a:t>Tribal NS/EP personnel can participate in the following:</a:t>
            </a:r>
            <a:endParaRPr lang="en-US" sz="1200" b="0" i="0" u="none" strike="noStrike" kern="1200" baseline="0" dirty="0">
              <a:solidFill>
                <a:srgbClr val="333333"/>
              </a:solidFill>
              <a:latin typeface="Times" pitchFamily="18" charset="0"/>
              <a:ea typeface="+mn-ea"/>
              <a:cs typeface="+mn-cs"/>
            </a:endParaRPr>
          </a:p>
          <a:p>
            <a:pPr marL="1085850" lvl="2" indent="-171450">
              <a:buFont typeface="Arial" panose="020B0604020202020204" pitchFamily="34" charset="0"/>
              <a:buChar char="•"/>
            </a:pPr>
            <a:r>
              <a:rPr lang="en-US" sz="1200" b="0" dirty="0">
                <a:latin typeface="Franklin Gothic Book" panose="020B0503020102020204" pitchFamily="34" charset="0"/>
              </a:rPr>
              <a:t>SAFECOM</a:t>
            </a:r>
          </a:p>
          <a:p>
            <a:pPr marL="1085850" lvl="2" indent="-171450">
              <a:buFont typeface="Arial" panose="020B0604020202020204" pitchFamily="34" charset="0"/>
              <a:buChar char="•"/>
            </a:pPr>
            <a:r>
              <a:rPr lang="en-US" sz="1200" b="0" dirty="0">
                <a:latin typeface="Franklin Gothic Book" panose="020B0503020102020204" pitchFamily="34" charset="0"/>
              </a:rPr>
              <a:t> Southwest Border Communications Group (SWBCWG)</a:t>
            </a:r>
          </a:p>
          <a:p>
            <a:pPr marL="1085850" lvl="2" indent="-171450">
              <a:buFont typeface="Arial" panose="020B0604020202020204" pitchFamily="34" charset="0"/>
              <a:buChar char="•"/>
            </a:pPr>
            <a:r>
              <a:rPr lang="en-US" sz="1200" b="0" dirty="0">
                <a:latin typeface="Franklin Gothic Book" panose="020B0503020102020204" pitchFamily="34" charset="0"/>
              </a:rPr>
              <a:t> Canada-United States Communications Interoperability Working Group (CANUS-CIWG)</a:t>
            </a:r>
          </a:p>
          <a:p>
            <a:pPr marL="1085850" lvl="2" indent="-171450">
              <a:buFont typeface="Arial" panose="020B0604020202020204" pitchFamily="34" charset="0"/>
              <a:buChar char="•"/>
            </a:pPr>
            <a:r>
              <a:rPr lang="en-US" sz="1200" b="0" dirty="0">
                <a:latin typeface="Franklin Gothic Book" panose="020B0503020102020204" pitchFamily="34" charset="0"/>
              </a:rPr>
              <a:t> Federal Partnership for Interoperable Communications</a:t>
            </a:r>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9</a:t>
            </a:fld>
            <a:endParaRPr lang="en-US" altLang="en-US"/>
          </a:p>
        </p:txBody>
      </p:sp>
    </p:spTree>
    <p:extLst>
      <p:ext uri="{BB962C8B-B14F-4D97-AF65-F5344CB8AC3E}">
        <p14:creationId xmlns:p14="http://schemas.microsoft.com/office/powerpoint/2010/main" val="322625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a:defRPr/>
            </a:pPr>
            <a:fld id="{09D8B99D-00E8-1541-BE04-F0148888E3EE}" type="slidenum">
              <a:rPr lang="en-US" altLang="en-US" smtClean="0"/>
              <a:pPr>
                <a:defRPr/>
              </a:pPr>
              <a:t>12</a:t>
            </a:fld>
            <a:endParaRPr lang="en-US" altLang="en-US"/>
          </a:p>
        </p:txBody>
      </p:sp>
    </p:spTree>
    <p:extLst>
      <p:ext uri="{BB962C8B-B14F-4D97-AF65-F5344CB8AC3E}">
        <p14:creationId xmlns:p14="http://schemas.microsoft.com/office/powerpoint/2010/main" val="1723429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3E6398-9017-E14D-BBE5-FC9BA91C7692}"/>
              </a:ext>
            </a:extLst>
          </p:cNvPr>
          <p:cNvSpPr txBox="1"/>
          <p:nvPr userDrawn="1"/>
        </p:nvSpPr>
        <p:spPr>
          <a:xfrm>
            <a:off x="0" y="0"/>
            <a:ext cx="12192000" cy="914400"/>
          </a:xfrm>
          <a:prstGeom prst="rect">
            <a:avLst/>
          </a:prstGeom>
          <a:solidFill>
            <a:srgbClr val="005288"/>
          </a:solidFill>
        </p:spPr>
        <p:txBody>
          <a:bodyPr lIns="640080" tIns="640080">
            <a:spAutoFit/>
          </a:bodyPr>
          <a:lstStyle/>
          <a:p>
            <a:pPr>
              <a:defRPr/>
            </a:pPr>
            <a:r>
              <a:rPr lang="en-US" sz="1200" b="1" spc="300"/>
              <a:t>CISA | </a:t>
            </a:r>
            <a:r>
              <a:rPr lang="en-US" sz="1200" spc="300"/>
              <a:t>CYBERSECURITY AND INFRASTRUCTURE SECURITY AGENCY</a:t>
            </a:r>
          </a:p>
        </p:txBody>
      </p:sp>
      <p:cxnSp>
        <p:nvCxnSpPr>
          <p:cNvPr id="6" name="Straight Connector 7">
            <a:extLst>
              <a:ext uri="{FF2B5EF4-FFF2-40B4-BE49-F238E27FC236}">
                <a16:creationId xmlns:a16="http://schemas.microsoft.com/office/drawing/2014/main" id="{40614A13-4D0E-664B-9224-7A2DA393E458}"/>
              </a:ext>
            </a:extLst>
          </p:cNvPr>
          <p:cNvCxnSpPr>
            <a:cxnSpLocks/>
          </p:cNvCxnSpPr>
          <p:nvPr userDrawn="1"/>
        </p:nvCxnSpPr>
        <p:spPr bwMode="auto">
          <a:xfrm>
            <a:off x="609600" y="9144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7">
            <a:extLst>
              <a:ext uri="{FF2B5EF4-FFF2-40B4-BE49-F238E27FC236}">
                <a16:creationId xmlns:a16="http://schemas.microsoft.com/office/drawing/2014/main" id="{94F684AC-3A4A-274E-8BC8-9BD91CA9E2C1}"/>
              </a:ext>
            </a:extLst>
          </p:cNvPr>
          <p:cNvCxnSpPr>
            <a:cxnSpLocks/>
          </p:cNvCxnSpPr>
          <p:nvPr userDrawn="1"/>
        </p:nvCxnSpPr>
        <p:spPr bwMode="auto">
          <a:xfrm>
            <a:off x="609600" y="901700"/>
            <a:ext cx="1097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917574"/>
            <a:ext cx="12192000" cy="4495800"/>
          </a:xfrm>
          <a:prstGeom prst="rect">
            <a:avLst/>
          </a:prstGeom>
          <a:solidFill>
            <a:srgbClr val="005288"/>
          </a:solidFill>
        </p:spPr>
        <p:txBody>
          <a:bodyPr lIns="640080" tIns="182880" anchor="t"/>
          <a:lstStyle>
            <a:lvl1pPr algn="l">
              <a:defRPr sz="4400" b="1" cap="all" baseline="0">
                <a:solidFill>
                  <a:schemeClr val="tx1"/>
                </a:solidFill>
              </a:defRPr>
            </a:lvl1pPr>
          </a:lstStyle>
          <a:p>
            <a:r>
              <a:rPr lang="en-US"/>
              <a:t>Click to edit Master title style</a:t>
            </a:r>
          </a:p>
        </p:txBody>
      </p:sp>
      <p:pic>
        <p:nvPicPr>
          <p:cNvPr id="10" name="Picture 9">
            <a:extLst>
              <a:ext uri="{FF2B5EF4-FFF2-40B4-BE49-F238E27FC236}">
                <a16:creationId xmlns:a16="http://schemas.microsoft.com/office/drawing/2014/main" id="{CB762023-F5BC-9B4E-AC64-53DEAAA2C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1000" y="5643650"/>
            <a:ext cx="1066800" cy="1061950"/>
          </a:xfrm>
          <a:prstGeom prst="rect">
            <a:avLst/>
          </a:prstGeom>
        </p:spPr>
      </p:pic>
    </p:spTree>
    <p:extLst>
      <p:ext uri="{BB962C8B-B14F-4D97-AF65-F5344CB8AC3E}">
        <p14:creationId xmlns:p14="http://schemas.microsoft.com/office/powerpoint/2010/main" val="273625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4" name="Picture 3">
            <a:extLst>
              <a:ext uri="{FF2B5EF4-FFF2-40B4-BE49-F238E27FC236}">
                <a16:creationId xmlns:a16="http://schemas.microsoft.com/office/drawing/2014/main" id="{B1EF986B-7FE9-E94E-89E7-66D6649040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5930" y="5896740"/>
            <a:ext cx="685800" cy="682682"/>
          </a:xfrm>
          <a:prstGeom prst="rect">
            <a:avLst/>
          </a:prstGeom>
        </p:spPr>
      </p:pic>
    </p:spTree>
    <p:extLst>
      <p:ext uri="{BB962C8B-B14F-4D97-AF65-F5344CB8AC3E}">
        <p14:creationId xmlns:p14="http://schemas.microsoft.com/office/powerpoint/2010/main" val="162763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17ECD6-813E-4177-AFBA-B9AEEB5C6486}"/>
              </a:ext>
            </a:extLst>
          </p:cNvPr>
          <p:cNvSpPr>
            <a:spLocks noGrp="1"/>
          </p:cNvSpPr>
          <p:nvPr>
            <p:ph type="sldNum" sz="quarter" idx="10"/>
          </p:nvPr>
        </p:nvSpPr>
        <p:spPr>
          <a:xfrm>
            <a:off x="11049000" y="6167438"/>
            <a:ext cx="533400" cy="277812"/>
          </a:xfrm>
          <a:prstGeom prst="rect">
            <a:avLst/>
          </a:prstGeom>
        </p:spPr>
        <p:txBody>
          <a:bodyPr/>
          <a:lstStyle>
            <a:lvl1pPr>
              <a:defRPr>
                <a:latin typeface="+mn-lt"/>
              </a:defRPr>
            </a:lvl1pPr>
          </a:lstStyle>
          <a:p>
            <a:pPr>
              <a:defRPr/>
            </a:pPr>
            <a:fld id="{D2512F38-016A-FD40-AA8F-15F02EBCC689}" type="slidenum">
              <a:rPr lang="en-US" altLang="en-US" smtClean="0"/>
              <a:pPr>
                <a:defRPr/>
              </a:pPr>
              <a:t>‹#›</a:t>
            </a:fld>
            <a:endParaRPr lang="en-US" altLang="en-US"/>
          </a:p>
        </p:txBody>
      </p:sp>
      <p:sp>
        <p:nvSpPr>
          <p:cNvPr id="4" name="Rectangle 3">
            <a:extLst>
              <a:ext uri="{FF2B5EF4-FFF2-40B4-BE49-F238E27FC236}">
                <a16:creationId xmlns:a16="http://schemas.microsoft.com/office/drawing/2014/main" id="{D9FA8BDB-EEC7-4B48-9B09-3132438408BF}"/>
              </a:ext>
            </a:extLst>
          </p:cNvPr>
          <p:cNvSpPr/>
          <p:nvPr userDrawn="1"/>
        </p:nvSpPr>
        <p:spPr bwMode="auto">
          <a:xfrm>
            <a:off x="0" y="800100"/>
            <a:ext cx="9144000" cy="4343400"/>
          </a:xfrm>
          <a:prstGeom prst="rect">
            <a:avLst/>
          </a:prstGeom>
          <a:solidFill>
            <a:srgbClr val="00528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p:txBody>
      </p:sp>
      <p:sp>
        <p:nvSpPr>
          <p:cNvPr id="2" name="Title 1">
            <a:extLst>
              <a:ext uri="{FF2B5EF4-FFF2-40B4-BE49-F238E27FC236}">
                <a16:creationId xmlns:a16="http://schemas.microsoft.com/office/drawing/2014/main" id="{F545805A-686F-4D81-B012-553D7BAC7DCE}"/>
              </a:ext>
            </a:extLst>
          </p:cNvPr>
          <p:cNvSpPr>
            <a:spLocks noGrp="1"/>
          </p:cNvSpPr>
          <p:nvPr>
            <p:ph type="title"/>
          </p:nvPr>
        </p:nvSpPr>
        <p:spPr>
          <a:xfrm>
            <a:off x="457200" y="2309019"/>
            <a:ext cx="8229600" cy="1325563"/>
          </a:xfrm>
          <a:prstGeom prst="rect">
            <a:avLst/>
          </a:prstGeom>
        </p:spPr>
        <p:txBody>
          <a:bodyPr anchor="ctr"/>
          <a:lstStyle>
            <a:lvl1pPr>
              <a:defRPr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337193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5394960" cy="3810000"/>
          </a:xfrm>
          <a:prstGeom prst="rect">
            <a:avLst/>
          </a:prstGeom>
        </p:spPr>
        <p:txBody>
          <a:bodyPr/>
          <a:lstStyle>
            <a:lvl1pPr>
              <a:defRPr sz="2400">
                <a:solidFill>
                  <a:srgbClr val="000000"/>
                </a:solidFill>
                <a:latin typeface="+mn-lt"/>
              </a:defRPr>
            </a:lvl1pPr>
            <a:lvl2pPr>
              <a:defRPr sz="2200">
                <a:solidFill>
                  <a:srgbClr val="000000"/>
                </a:solidFill>
                <a:latin typeface="+mn-lt"/>
              </a:defRPr>
            </a:lvl2pPr>
            <a:lvl3pPr>
              <a:defRPr sz="2000">
                <a:solidFill>
                  <a:srgbClr val="000000"/>
                </a:solidFill>
                <a:latin typeface="+mn-lt"/>
              </a:defRPr>
            </a:lvl3pPr>
            <a:lvl4pPr>
              <a:defRPr sz="1800">
                <a:solidFill>
                  <a:srgbClr val="000000"/>
                </a:solidFill>
                <a:latin typeface="+mn-lt"/>
              </a:defRPr>
            </a:lvl4pPr>
            <a:lvl5pPr>
              <a:defRPr sz="1600">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latin typeface="+mn-lt"/>
              </a:defRPr>
            </a:lvl1pPr>
          </a:lstStyle>
          <a:p>
            <a:r>
              <a:rPr lang="en-US"/>
              <a:t>Click to edit Master title style</a:t>
            </a:r>
          </a:p>
        </p:txBody>
      </p:sp>
      <p:sp>
        <p:nvSpPr>
          <p:cNvPr id="7" name="Content Placeholder 2">
            <a:extLst>
              <a:ext uri="{FF2B5EF4-FFF2-40B4-BE49-F238E27FC236}">
                <a16:creationId xmlns:a16="http://schemas.microsoft.com/office/drawing/2014/main" id="{59BBC188-E876-4318-9828-721AD9A40B80}"/>
              </a:ext>
            </a:extLst>
          </p:cNvPr>
          <p:cNvSpPr>
            <a:spLocks noGrp="1"/>
          </p:cNvSpPr>
          <p:nvPr>
            <p:ph idx="11"/>
          </p:nvPr>
        </p:nvSpPr>
        <p:spPr>
          <a:xfrm>
            <a:off x="6187442" y="1600201"/>
            <a:ext cx="5394960" cy="3810000"/>
          </a:xfrm>
          <a:prstGeom prst="rect">
            <a:avLst/>
          </a:prstGeom>
        </p:spPr>
        <p:txBody>
          <a:bodyPr/>
          <a:lstStyle>
            <a:lvl1pPr>
              <a:defRPr sz="2400">
                <a:solidFill>
                  <a:srgbClr val="000000"/>
                </a:solidFill>
                <a:latin typeface="+mn-lt"/>
              </a:defRPr>
            </a:lvl1pPr>
            <a:lvl2pPr>
              <a:defRPr sz="2200">
                <a:solidFill>
                  <a:srgbClr val="000000"/>
                </a:solidFill>
                <a:latin typeface="+mn-lt"/>
              </a:defRPr>
            </a:lvl2pPr>
            <a:lvl3pPr>
              <a:defRPr sz="2000">
                <a:solidFill>
                  <a:srgbClr val="000000"/>
                </a:solidFill>
                <a:latin typeface="+mn-lt"/>
              </a:defRPr>
            </a:lvl3pPr>
            <a:lvl4pPr>
              <a:defRPr sz="1800">
                <a:solidFill>
                  <a:srgbClr val="000000"/>
                </a:solidFill>
                <a:latin typeface="+mn-lt"/>
              </a:defRPr>
            </a:lvl4pPr>
            <a:lvl5pPr>
              <a:defRPr sz="1600">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80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3810000"/>
          </a:xfrm>
          <a:prstGeom prst="rect">
            <a:avLst/>
          </a:prstGeom>
        </p:spPr>
        <p:txBody>
          <a:bodyPr/>
          <a:lstStyle>
            <a:lvl1pPr>
              <a:defRPr sz="2400">
                <a:solidFill>
                  <a:srgbClr val="000000"/>
                </a:solidFill>
                <a:latin typeface="+mn-lt"/>
              </a:defRPr>
            </a:lvl1pPr>
            <a:lvl2pPr>
              <a:defRPr sz="2200">
                <a:solidFill>
                  <a:srgbClr val="000000"/>
                </a:solidFill>
                <a:latin typeface="+mn-lt"/>
              </a:defRPr>
            </a:lvl2pPr>
            <a:lvl3pPr>
              <a:defRPr sz="2000">
                <a:solidFill>
                  <a:srgbClr val="000000"/>
                </a:solidFill>
                <a:latin typeface="+mn-lt"/>
              </a:defRPr>
            </a:lvl3pPr>
            <a:lvl4pPr>
              <a:defRPr sz="1800">
                <a:solidFill>
                  <a:srgbClr val="000000"/>
                </a:solidFill>
                <a:latin typeface="+mn-lt"/>
              </a:defRPr>
            </a:lvl4pPr>
            <a:lvl5pPr>
              <a:defRPr sz="1600">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EE8B7DF-B902-7749-B266-7817A506DB4A}"/>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7065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8ECC622-1EF7-304A-800A-F6F715A81DAE}"/>
              </a:ext>
            </a:extLst>
          </p:cNvPr>
          <p:cNvSpPr>
            <a:spLocks noGrp="1" noChangeArrowheads="1"/>
          </p:cNvSpPr>
          <p:nvPr>
            <p:ph type="ctrTitle"/>
          </p:nvPr>
        </p:nvSpPr>
        <p:spPr>
          <a:xfrm>
            <a:off x="0" y="0"/>
            <a:ext cx="12192000" cy="1143000"/>
          </a:xfrm>
          <a:prstGeom prst="rect">
            <a:avLst/>
          </a:prstGeom>
          <a:solidFill>
            <a:srgbClr val="005288"/>
          </a:solidFill>
        </p:spPr>
        <p:txBody>
          <a:bodyPr lIns="640080" tIns="274320" bIns="91440"/>
          <a:lstStyle>
            <a:lvl1pPr>
              <a:defRPr b="1">
                <a:solidFill>
                  <a:schemeClr val="tx1"/>
                </a:solidFill>
                <a:latin typeface="+mn-lt"/>
              </a:defRPr>
            </a:lvl1pPr>
          </a:lstStyle>
          <a:p>
            <a:r>
              <a:rPr lang="en-US"/>
              <a:t>Click to edit Master title style</a:t>
            </a:r>
          </a:p>
        </p:txBody>
      </p:sp>
    </p:spTree>
    <p:extLst>
      <p:ext uri="{BB962C8B-B14F-4D97-AF65-F5344CB8AC3E}">
        <p14:creationId xmlns:p14="http://schemas.microsoft.com/office/powerpoint/2010/main" val="405425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latin typeface="+mn-lt"/>
              </a:defRPr>
            </a:lvl1pPr>
          </a:lstStyle>
          <a:p>
            <a:r>
              <a:rPr lang="en-US"/>
              <a:t>Click to edit Master title style</a:t>
            </a:r>
          </a:p>
        </p:txBody>
      </p:sp>
      <p:sp>
        <p:nvSpPr>
          <p:cNvPr id="9" name="Content Placeholder 2">
            <a:extLst>
              <a:ext uri="{FF2B5EF4-FFF2-40B4-BE49-F238E27FC236}">
                <a16:creationId xmlns:a16="http://schemas.microsoft.com/office/drawing/2014/main" id="{51E69670-891C-AC40-A0B4-2FBDDB27F0CF}"/>
              </a:ext>
            </a:extLst>
          </p:cNvPr>
          <p:cNvSpPr>
            <a:spLocks noGrp="1"/>
          </p:cNvSpPr>
          <p:nvPr>
            <p:ph idx="1"/>
          </p:nvPr>
        </p:nvSpPr>
        <p:spPr>
          <a:xfrm>
            <a:off x="609600" y="1600201"/>
            <a:ext cx="10972800" cy="3810000"/>
          </a:xfrm>
          <a:prstGeom prst="rect">
            <a:avLst/>
          </a:prstGeom>
        </p:spPr>
        <p:txBody>
          <a:bodyPr/>
          <a:lstStyle>
            <a:lvl1pPr>
              <a:defRPr sz="2400">
                <a:solidFill>
                  <a:srgbClr val="000000"/>
                </a:solidFill>
                <a:latin typeface="+mn-lt"/>
              </a:defRPr>
            </a:lvl1pPr>
            <a:lvl2pPr>
              <a:defRPr sz="2200">
                <a:solidFill>
                  <a:srgbClr val="000000"/>
                </a:solidFill>
                <a:latin typeface="+mn-lt"/>
              </a:defRPr>
            </a:lvl2pPr>
            <a:lvl3pPr>
              <a:defRPr sz="2000">
                <a:solidFill>
                  <a:srgbClr val="000000"/>
                </a:solidFill>
                <a:latin typeface="+mn-lt"/>
              </a:defRPr>
            </a:lvl3pPr>
            <a:lvl4pPr>
              <a:defRPr sz="1800">
                <a:solidFill>
                  <a:srgbClr val="000000"/>
                </a:solidFill>
                <a:latin typeface="+mn-lt"/>
              </a:defRPr>
            </a:lvl4pPr>
            <a:lvl5pPr>
              <a:defRPr sz="1600">
                <a:solidFill>
                  <a:srgbClr val="00000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18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2">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latin typeface="+mn-lt"/>
              </a:defRPr>
            </a:lvl1pPr>
          </a:lstStyle>
          <a:p>
            <a:r>
              <a:rPr lang="en-US"/>
              <a:t>Click to edit Master title style</a:t>
            </a:r>
          </a:p>
        </p:txBody>
      </p:sp>
    </p:spTree>
    <p:extLst>
      <p:ext uri="{BB962C8B-B14F-4D97-AF65-F5344CB8AC3E}">
        <p14:creationId xmlns:p14="http://schemas.microsoft.com/office/powerpoint/2010/main" val="1406845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0"/>
            <a:ext cx="12192000" cy="1143000"/>
          </a:xfrm>
          <a:prstGeom prst="rect">
            <a:avLst/>
          </a:prstGeom>
          <a:noFill/>
        </p:spPr>
        <p:txBody>
          <a:bodyPr lIns="640080" tIns="274320" bIns="91440"/>
          <a:lstStyle>
            <a:lvl1pPr>
              <a:defRPr b="1">
                <a:solidFill>
                  <a:srgbClr val="005288"/>
                </a:solidFill>
                <a:latin typeface="+mn-lt"/>
              </a:defRPr>
            </a:lvl1pPr>
          </a:lstStyle>
          <a:p>
            <a:r>
              <a:rPr lang="en-US"/>
              <a:t>Click to edit Master title style</a:t>
            </a:r>
          </a:p>
        </p:txBody>
      </p:sp>
    </p:spTree>
    <p:extLst>
      <p:ext uri="{BB962C8B-B14F-4D97-AF65-F5344CB8AC3E}">
        <p14:creationId xmlns:p14="http://schemas.microsoft.com/office/powerpoint/2010/main" val="25184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act Inf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2C07A9-BF36-524B-8413-4BEACA0FDA79}"/>
              </a:ext>
            </a:extLst>
          </p:cNvPr>
          <p:cNvSpPr>
            <a:spLocks noChangeArrowheads="1"/>
          </p:cNvSpPr>
          <p:nvPr userDrawn="1"/>
        </p:nvSpPr>
        <p:spPr bwMode="auto">
          <a:xfrm>
            <a:off x="0" y="0"/>
            <a:ext cx="6084888"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logo&#10;&#10;Description automatically generated">
            <a:extLst>
              <a:ext uri="{FF2B5EF4-FFF2-40B4-BE49-F238E27FC236}">
                <a16:creationId xmlns:a16="http://schemas.microsoft.com/office/drawing/2014/main" id="{0C156F9C-CF41-3943-A805-1DEC23D3DC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828800"/>
            <a:ext cx="3200400" cy="3200400"/>
          </a:xfrm>
          <a:prstGeom prst="rect">
            <a:avLst/>
          </a:prstGeom>
        </p:spPr>
      </p:pic>
    </p:spTree>
    <p:extLst>
      <p:ext uri="{BB962C8B-B14F-4D97-AF65-F5344CB8AC3E}">
        <p14:creationId xmlns:p14="http://schemas.microsoft.com/office/powerpoint/2010/main" val="98986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chemeClr val="tx1"/>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76326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Wordmark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81646-5BCB-7749-9631-37BF39AF3CFA}"/>
              </a:ext>
            </a:extLst>
          </p:cNvPr>
          <p:cNvSpPr>
            <a:spLocks noChangeArrowheads="1"/>
          </p:cNvSpPr>
          <p:nvPr userDrawn="1"/>
        </p:nvSpPr>
        <p:spPr bwMode="auto">
          <a:xfrm>
            <a:off x="0" y="0"/>
            <a:ext cx="12192000" cy="6858000"/>
          </a:xfrm>
          <a:prstGeom prst="rect">
            <a:avLst/>
          </a:prstGeom>
          <a:solidFill>
            <a:srgbClr val="005288"/>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5" name="Picture 4" descr="A close up of a sign&#10;&#10;Description automatically generated">
            <a:extLst>
              <a:ext uri="{FF2B5EF4-FFF2-40B4-BE49-F238E27FC236}">
                <a16:creationId xmlns:a16="http://schemas.microsoft.com/office/drawing/2014/main" id="{271FF733-53C8-BC45-A274-F2194CF8B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Tree>
    <p:extLst>
      <p:ext uri="{BB962C8B-B14F-4D97-AF65-F5344CB8AC3E}">
        <p14:creationId xmlns:p14="http://schemas.microsoft.com/office/powerpoint/2010/main" val="450989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903" r:id="rId1"/>
    <p:sldLayoutId id="2147483905" r:id="rId2"/>
    <p:sldLayoutId id="2147483904" r:id="rId3"/>
    <p:sldLayoutId id="2147483906" r:id="rId4"/>
    <p:sldLayoutId id="2147483911" r:id="rId5"/>
    <p:sldLayoutId id="2147483907" r:id="rId6"/>
    <p:sldLayoutId id="2147483908" r:id="rId7"/>
    <p:sldLayoutId id="2147483909" r:id="rId8"/>
    <p:sldLayoutId id="2147483912" r:id="rId9"/>
    <p:sldLayoutId id="2147483910" r:id="rId10"/>
    <p:sldLayoutId id="2147483913" r:id="rId11"/>
    <p:sldLayoutId id="2147483914" r:id="rId12"/>
  </p:sldLayoutIdLst>
  <p:hf sldNum="0" hdr="0" ftr="0" dt="0"/>
  <p:txStyles>
    <p:titleStyle>
      <a:lvl1pPr algn="l" rtl="0" eaLnBrk="1" fontAlgn="base" hangingPunct="1">
        <a:spcBef>
          <a:spcPct val="0"/>
        </a:spcBef>
        <a:spcAft>
          <a:spcPct val="0"/>
        </a:spcAft>
        <a:defRPr sz="4200">
          <a:solidFill>
            <a:srgbClr val="005288"/>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200">
          <a:solidFill>
            <a:srgbClr val="005288"/>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200">
          <a:solidFill>
            <a:srgbClr val="000063"/>
          </a:solidFill>
          <a:latin typeface="Times New Roman" pitchFamily="18" charset="0"/>
        </a:defRPr>
      </a:lvl6pPr>
      <a:lvl7pPr marL="914400" algn="l" rtl="0" eaLnBrk="1" fontAlgn="base" hangingPunct="1">
        <a:spcBef>
          <a:spcPct val="0"/>
        </a:spcBef>
        <a:spcAft>
          <a:spcPct val="0"/>
        </a:spcAft>
        <a:defRPr sz="4200">
          <a:solidFill>
            <a:srgbClr val="000063"/>
          </a:solidFill>
          <a:latin typeface="Times New Roman" pitchFamily="18" charset="0"/>
        </a:defRPr>
      </a:lvl7pPr>
      <a:lvl8pPr marL="1371600" algn="l" rtl="0" eaLnBrk="1" fontAlgn="base" hangingPunct="1">
        <a:spcBef>
          <a:spcPct val="0"/>
        </a:spcBef>
        <a:spcAft>
          <a:spcPct val="0"/>
        </a:spcAft>
        <a:defRPr sz="4200">
          <a:solidFill>
            <a:srgbClr val="000063"/>
          </a:solidFill>
          <a:latin typeface="Times New Roman" pitchFamily="18" charset="0"/>
        </a:defRPr>
      </a:lvl8pPr>
      <a:lvl9pPr marL="1828800" algn="l" rtl="0" eaLnBrk="1" fontAlgn="base" hangingPunct="1">
        <a:spcBef>
          <a:spcPct val="0"/>
        </a:spcBef>
        <a:spcAft>
          <a:spcPct val="0"/>
        </a:spcAft>
        <a:defRPr sz="4200">
          <a:solidFill>
            <a:srgbClr val="000063"/>
          </a:solidFill>
          <a:latin typeface="Times New Roman" pitchFamily="18" charset="0"/>
        </a:defRPr>
      </a:lvl9pPr>
    </p:titleStyle>
    <p:bodyStyle>
      <a:lvl1pPr marL="233363" indent="-233363" algn="l" rtl="0" eaLnBrk="1" fontAlgn="base" hangingPunct="1">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hyperlink" Target="mailto:Larry.Sjelin@utsa.edu" TargetMode="External"/><Relationship Id="rId3" Type="http://schemas.openxmlformats.org/officeDocument/2006/relationships/hyperlink" Target="mailto:david.stern@cisa.dhs.gov" TargetMode="External"/><Relationship Id="rId7" Type="http://schemas.openxmlformats.org/officeDocument/2006/relationships/hyperlink" Target="http://www.isao.org/" TargetMode="External"/><Relationship Id="rId2" Type="http://schemas.openxmlformats.org/officeDocument/2006/relationships/hyperlink" Target="mailto:mark.stidd@cisa.dhs.gov" TargetMode="External"/><Relationship Id="rId1" Type="http://schemas.openxmlformats.org/officeDocument/2006/relationships/slideLayout" Target="../slideLayouts/slideLayout12.xml"/><Relationship Id="rId6" Type="http://schemas.openxmlformats.org/officeDocument/2006/relationships/hyperlink" Target="mailto:david.munro@hq.dhs.gov" TargetMode="External"/><Relationship Id="rId5" Type="http://schemas.openxmlformats.org/officeDocument/2006/relationships/hyperlink" Target="mailto:jessica.kaputa@cisa.dhs.gov" TargetMode="External"/><Relationship Id="rId4" Type="http://schemas.openxmlformats.org/officeDocument/2006/relationships/hyperlink" Target="mailto:Justin.Covington@cisa.dhs.gov" TargetMode="External"/><Relationship Id="rId9" Type="http://schemas.openxmlformats.org/officeDocument/2006/relationships/hyperlink" Target="mailto:natalie.sjelin@utsa.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cisatribalaffairs@cisa.dhs.go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isa.gov/publication/cisa-services-catalo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isa.gov/cyber-essentials"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cisa.gov/ransomwar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cisa.gov/critical-infrastructure-secto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Michael.a.dailey@cisa.dhs.gov" TargetMode="External"/><Relationship Id="rId3" Type="http://schemas.openxmlformats.org/officeDocument/2006/relationships/hyperlink" Target="mailto:tracy.shawyer@cisa.dhs.gov" TargetMode="External"/><Relationship Id="rId7" Type="http://schemas.openxmlformats.org/officeDocument/2006/relationships/hyperlink" Target="mailto:samuel.duchac@hq.dhs.gov" TargetMode="External"/><Relationship Id="rId12" Type="http://schemas.openxmlformats.org/officeDocument/2006/relationships/hyperlink" Target="mailto:Amanda.Adams-Simmons@cisa.dh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sabrina.smith@cisa.dhs.gov" TargetMode="External"/><Relationship Id="rId11" Type="http://schemas.openxmlformats.org/officeDocument/2006/relationships/hyperlink" Target="mailto:merideth.secor@cisa.dhs.gov" TargetMode="External"/><Relationship Id="rId5" Type="http://schemas.openxmlformats.org/officeDocument/2006/relationships/hyperlink" Target="mailto:john.french.2@hq.dhs.gov" TargetMode="External"/><Relationship Id="rId10" Type="http://schemas.openxmlformats.org/officeDocument/2006/relationships/hyperlink" Target="mailto:dorothy.savola@cisa.dhs.gov" TargetMode="External"/><Relationship Id="rId4" Type="http://schemas.openxmlformats.org/officeDocument/2006/relationships/hyperlink" Target="mailto:daniel.mackey@hq.dhs.gov" TargetMode="External"/><Relationship Id="rId9" Type="http://schemas.openxmlformats.org/officeDocument/2006/relationships/hyperlink" Target="mailto:david.teska@cisa.dhs.go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isa.gov/tribal-emergency-communications-program"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svg"/><Relationship Id="rId4" Type="http://schemas.openxmlformats.org/officeDocument/2006/relationships/image" Target="../media/image16.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87E6-C00B-524A-A1EC-EE844C415DF6}"/>
              </a:ext>
            </a:extLst>
          </p:cNvPr>
          <p:cNvSpPr>
            <a:spLocks noGrp="1"/>
          </p:cNvSpPr>
          <p:nvPr>
            <p:ph type="title"/>
          </p:nvPr>
        </p:nvSpPr>
        <p:spPr>
          <a:xfrm>
            <a:off x="0" y="914400"/>
            <a:ext cx="12192000" cy="4495800"/>
          </a:xfrm>
        </p:spPr>
        <p:txBody>
          <a:bodyPr/>
          <a:lstStyle/>
          <a:p>
            <a:pPr>
              <a:defRPr/>
            </a:pPr>
            <a:r>
              <a:rPr lang="en-US" cap="all"/>
              <a:t>Tribal-ISAC Briefing</a:t>
            </a:r>
            <a:br>
              <a:rPr lang="en-US" cap="all"/>
            </a:br>
            <a:br>
              <a:rPr lang="en-US" cap="all"/>
            </a:br>
            <a:br>
              <a:rPr lang="en-US" cap="all"/>
            </a:br>
            <a:br>
              <a:rPr lang="en-US" cap="all"/>
            </a:br>
            <a:br>
              <a:rPr lang="en-US" cap="all"/>
            </a:br>
            <a:r>
              <a:rPr lang="en-US" sz="2400" cap="none"/>
              <a:t>CISA Resources and Services</a:t>
            </a:r>
            <a:endParaRPr lang="en-US" sz="28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DC63AF-C65E-4E42-B806-470543FAD9E7}"/>
              </a:ext>
            </a:extLst>
          </p:cNvPr>
          <p:cNvGraphicFramePr>
            <a:graphicFrameLocks noGrp="1"/>
          </p:cNvGraphicFramePr>
          <p:nvPr>
            <p:ph idx="1"/>
            <p:extLst>
              <p:ext uri="{D42A27DB-BD31-4B8C-83A1-F6EECF244321}">
                <p14:modId xmlns:p14="http://schemas.microsoft.com/office/powerpoint/2010/main" val="2790350225"/>
              </p:ext>
            </p:extLst>
          </p:nvPr>
        </p:nvGraphicFramePr>
        <p:xfrm>
          <a:off x="609600" y="1460024"/>
          <a:ext cx="10972800" cy="484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1879657-DA76-4959-BD50-882F2E8882F9}"/>
              </a:ext>
            </a:extLst>
          </p:cNvPr>
          <p:cNvSpPr>
            <a:spLocks noGrp="1"/>
          </p:cNvSpPr>
          <p:nvPr>
            <p:ph type="ctrTitle"/>
          </p:nvPr>
        </p:nvSpPr>
        <p:spPr/>
        <p:txBody>
          <a:bodyPr/>
          <a:lstStyle/>
          <a:p>
            <a:r>
              <a:rPr lang="en-US"/>
              <a:t>Upcoming Events</a:t>
            </a:r>
          </a:p>
        </p:txBody>
      </p:sp>
    </p:spTree>
    <p:extLst>
      <p:ext uri="{BB962C8B-B14F-4D97-AF65-F5344CB8AC3E}">
        <p14:creationId xmlns:p14="http://schemas.microsoft.com/office/powerpoint/2010/main" val="204388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F5F68-F3DD-4FCA-B62F-159A748DFE8F}"/>
              </a:ext>
            </a:extLst>
          </p:cNvPr>
          <p:cNvSpPr>
            <a:spLocks noGrp="1"/>
          </p:cNvSpPr>
          <p:nvPr>
            <p:ph idx="1"/>
          </p:nvPr>
        </p:nvSpPr>
        <p:spPr/>
        <p:txBody>
          <a:bodyPr>
            <a:normAutofit/>
          </a:bodyPr>
          <a:lstStyle/>
          <a:p>
            <a:r>
              <a:rPr lang="en-US" sz="2000" b="1" dirty="0"/>
              <a:t>Tribal Partnerships, Stakeholder Engagement Division, CISA</a:t>
            </a:r>
          </a:p>
          <a:p>
            <a:pPr lvl="1"/>
            <a:r>
              <a:rPr lang="en-US" sz="1800" dirty="0"/>
              <a:t>Mark Stidd, </a:t>
            </a:r>
            <a:r>
              <a:rPr lang="en-US" sz="1800" dirty="0">
                <a:hlinkClick r:id="rId2"/>
              </a:rPr>
              <a:t>mark.stidd@cisa.dhs.gov</a:t>
            </a:r>
            <a:r>
              <a:rPr lang="en-US" sz="1800" dirty="0"/>
              <a:t> </a:t>
            </a:r>
          </a:p>
          <a:p>
            <a:r>
              <a:rPr lang="en-US" sz="2000" b="1" dirty="0"/>
              <a:t>SLTT Partnerships, Cybersecurity Division, CISA</a:t>
            </a:r>
          </a:p>
          <a:p>
            <a:pPr lvl="1"/>
            <a:r>
              <a:rPr lang="en-US" sz="1800" dirty="0"/>
              <a:t>David Stern, </a:t>
            </a:r>
            <a:r>
              <a:rPr lang="en-US" sz="1800" dirty="0">
                <a:hlinkClick r:id="rId3"/>
              </a:rPr>
              <a:t>david.stern@cisa.dhs.gov</a:t>
            </a:r>
            <a:r>
              <a:rPr lang="en-US" sz="1800" dirty="0"/>
              <a:t> </a:t>
            </a:r>
          </a:p>
          <a:p>
            <a:r>
              <a:rPr lang="en-US" sz="2000" b="1" dirty="0"/>
              <a:t>Awareness and Outreach, Stakeholder Engagement Division, CISA</a:t>
            </a:r>
          </a:p>
          <a:p>
            <a:pPr lvl="1"/>
            <a:r>
              <a:rPr lang="en-US" sz="1800" dirty="0"/>
              <a:t>Jay Covington, </a:t>
            </a:r>
            <a:r>
              <a:rPr lang="en-US" sz="1800" dirty="0">
                <a:hlinkClick r:id="rId4"/>
              </a:rPr>
              <a:t>justin.covington@cisa.dhs.gov</a:t>
            </a:r>
            <a:endParaRPr lang="en-US" sz="1800" dirty="0"/>
          </a:p>
        </p:txBody>
      </p:sp>
      <p:sp>
        <p:nvSpPr>
          <p:cNvPr id="3" name="Title 2">
            <a:extLst>
              <a:ext uri="{FF2B5EF4-FFF2-40B4-BE49-F238E27FC236}">
                <a16:creationId xmlns:a16="http://schemas.microsoft.com/office/drawing/2014/main" id="{3B58C1B4-38AC-4315-92AB-A77CEB5A8711}"/>
              </a:ext>
            </a:extLst>
          </p:cNvPr>
          <p:cNvSpPr>
            <a:spLocks noGrp="1"/>
          </p:cNvSpPr>
          <p:nvPr>
            <p:ph type="ctrTitle"/>
          </p:nvPr>
        </p:nvSpPr>
        <p:spPr/>
        <p:txBody>
          <a:bodyPr/>
          <a:lstStyle/>
          <a:p>
            <a:r>
              <a:rPr lang="en-US"/>
              <a:t>Key Points of Contact</a:t>
            </a:r>
          </a:p>
        </p:txBody>
      </p:sp>
      <p:sp>
        <p:nvSpPr>
          <p:cNvPr id="4" name="Content Placeholder 3">
            <a:extLst>
              <a:ext uri="{FF2B5EF4-FFF2-40B4-BE49-F238E27FC236}">
                <a16:creationId xmlns:a16="http://schemas.microsoft.com/office/drawing/2014/main" id="{262ED461-C669-48F3-8CF5-7540AE622954}"/>
              </a:ext>
            </a:extLst>
          </p:cNvPr>
          <p:cNvSpPr>
            <a:spLocks noGrp="1"/>
          </p:cNvSpPr>
          <p:nvPr>
            <p:ph idx="11"/>
          </p:nvPr>
        </p:nvSpPr>
        <p:spPr>
          <a:xfrm>
            <a:off x="6187440" y="1600201"/>
            <a:ext cx="5394960" cy="3810000"/>
          </a:xfrm>
        </p:spPr>
        <p:txBody>
          <a:bodyPr>
            <a:normAutofit/>
          </a:bodyPr>
          <a:lstStyle/>
          <a:p>
            <a:r>
              <a:rPr lang="en-US" sz="2000" b="1" dirty="0"/>
              <a:t>CISA Tribal Emergency Communications Program</a:t>
            </a:r>
          </a:p>
          <a:p>
            <a:pPr lvl="1"/>
            <a:r>
              <a:rPr lang="en-US" sz="1800" dirty="0"/>
              <a:t>Jessica Kaputa, </a:t>
            </a:r>
            <a:r>
              <a:rPr lang="en-US" sz="1800" dirty="0">
                <a:hlinkClick r:id="rId5"/>
              </a:rPr>
              <a:t>jessica.kaputa@cisa.dhs.gov</a:t>
            </a:r>
            <a:r>
              <a:rPr lang="en-US" sz="1800" dirty="0"/>
              <a:t> </a:t>
            </a:r>
          </a:p>
          <a:p>
            <a:r>
              <a:rPr lang="en-US" sz="2000" b="1" dirty="0"/>
              <a:t>DHS Intergovernmental Affairs</a:t>
            </a:r>
          </a:p>
          <a:p>
            <a:pPr lvl="1"/>
            <a:r>
              <a:rPr lang="en-US" sz="1800" dirty="0"/>
              <a:t>David Munro, Director of Tribal Affairs </a:t>
            </a:r>
            <a:r>
              <a:rPr lang="en-US" sz="1800" dirty="0">
                <a:hlinkClick r:id="rId6"/>
              </a:rPr>
              <a:t>david.munro@hq.dhs.gov</a:t>
            </a:r>
            <a:r>
              <a:rPr lang="en-US" sz="1800" dirty="0"/>
              <a:t> </a:t>
            </a:r>
          </a:p>
          <a:p>
            <a:r>
              <a:rPr lang="en-US" sz="2000" b="1" dirty="0"/>
              <a:t>ISAO Standards Organization </a:t>
            </a:r>
            <a:r>
              <a:rPr lang="en-US" sz="2000" dirty="0"/>
              <a:t>(</a:t>
            </a:r>
            <a:r>
              <a:rPr lang="en-US" sz="2000" dirty="0">
                <a:hlinkClick r:id="rId7"/>
              </a:rPr>
              <a:t>www.isao.org</a:t>
            </a:r>
            <a:r>
              <a:rPr lang="en-US" sz="2000" dirty="0"/>
              <a:t>) </a:t>
            </a:r>
          </a:p>
          <a:p>
            <a:pPr lvl="1"/>
            <a:r>
              <a:rPr lang="en-US" sz="1800" dirty="0"/>
              <a:t>Larry Sjelin, </a:t>
            </a:r>
            <a:r>
              <a:rPr lang="en-US" sz="1800" dirty="0">
                <a:hlinkClick r:id="rId8"/>
              </a:rPr>
              <a:t>Larry.Sjelin@utsa.edu</a:t>
            </a:r>
            <a:r>
              <a:rPr lang="en-US" sz="1800" dirty="0"/>
              <a:t> </a:t>
            </a:r>
          </a:p>
          <a:p>
            <a:pPr lvl="1"/>
            <a:r>
              <a:rPr lang="en-US" sz="1800" dirty="0"/>
              <a:t>Natalie Sjlein, </a:t>
            </a:r>
            <a:r>
              <a:rPr lang="en-US" sz="1800" dirty="0">
                <a:hlinkClick r:id="rId9"/>
              </a:rPr>
              <a:t>natalie.sjelin@utsa.edu</a:t>
            </a:r>
            <a:r>
              <a:rPr lang="en-US" sz="1800" dirty="0"/>
              <a:t> </a:t>
            </a:r>
          </a:p>
        </p:txBody>
      </p:sp>
    </p:spTree>
    <p:extLst>
      <p:ext uri="{BB962C8B-B14F-4D97-AF65-F5344CB8AC3E}">
        <p14:creationId xmlns:p14="http://schemas.microsoft.com/office/powerpoint/2010/main" val="87226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281EE-3FE5-4272-AD7C-6AAB729AE13C}"/>
              </a:ext>
            </a:extLst>
          </p:cNvPr>
          <p:cNvSpPr txBox="1">
            <a:spLocks/>
          </p:cNvSpPr>
          <p:nvPr/>
        </p:nvSpPr>
        <p:spPr>
          <a:xfrm>
            <a:off x="6436246" y="1524000"/>
            <a:ext cx="5394960" cy="3810000"/>
          </a:xfrm>
          <a:prstGeom prst="rect">
            <a:avLst/>
          </a:prstGeom>
        </p:spPr>
        <p:txBody>
          <a:bodyPr/>
          <a:lstStyle>
            <a:lvl1pPr marL="233363" indent="-233363" algn="l" rtl="0" eaLnBrk="1" fontAlgn="base" hangingPunct="1">
              <a:spcBef>
                <a:spcPct val="60000"/>
              </a:spcBef>
              <a:spcAft>
                <a:spcPct val="0"/>
              </a:spcAft>
              <a:buClr>
                <a:srgbClr val="B0B1B3"/>
              </a:buClr>
              <a:buFont typeface="Wingdings" pitchFamily="2" charset="2"/>
              <a:buChar char="§"/>
              <a:defRPr sz="2400">
                <a:solidFill>
                  <a:srgbClr val="000000"/>
                </a:solidFill>
                <a:latin typeface="Franklin Gothic Book" panose="020B0503020102020204" pitchFamily="34" charset="0"/>
                <a:ea typeface="+mn-ea"/>
                <a:cs typeface="+mn-cs"/>
              </a:defRPr>
            </a:lvl1pPr>
            <a:lvl2pPr marL="571500" indent="-223838" algn="l" rtl="0" eaLnBrk="1" fontAlgn="base" hangingPunct="1">
              <a:spcBef>
                <a:spcPct val="30000"/>
              </a:spcBef>
              <a:spcAft>
                <a:spcPct val="0"/>
              </a:spcAft>
              <a:buClr>
                <a:srgbClr val="B0B1B3"/>
              </a:buClr>
              <a:buFont typeface="Wingdings" pitchFamily="2" charset="2"/>
              <a:buChar char="§"/>
              <a:defRPr sz="2200">
                <a:solidFill>
                  <a:srgbClr val="000000"/>
                </a:solidFill>
                <a:latin typeface="Franklin Gothic Book" panose="020B0503020102020204" pitchFamily="34" charset="0"/>
              </a:defRPr>
            </a:lvl2pPr>
            <a:lvl3pPr marL="909638" indent="-222250" algn="l" rtl="0" eaLnBrk="1" fontAlgn="base" hangingPunct="1">
              <a:spcBef>
                <a:spcPct val="30000"/>
              </a:spcBef>
              <a:spcAft>
                <a:spcPct val="0"/>
              </a:spcAft>
              <a:buClr>
                <a:srgbClr val="B0B1B3"/>
              </a:buClr>
              <a:buFont typeface="Wingdings" pitchFamily="2" charset="2"/>
              <a:buChar char="§"/>
              <a:defRPr sz="2000">
                <a:solidFill>
                  <a:srgbClr val="000000"/>
                </a:solidFill>
                <a:latin typeface="Franklin Gothic Book" panose="020B0503020102020204" pitchFamily="34" charset="0"/>
              </a:defRPr>
            </a:lvl3pPr>
            <a:lvl4pPr marL="1258888" indent="-231775" algn="l" rtl="0" eaLnBrk="1" fontAlgn="base" hangingPunct="1">
              <a:spcBef>
                <a:spcPct val="30000"/>
              </a:spcBef>
              <a:spcAft>
                <a:spcPct val="0"/>
              </a:spcAft>
              <a:buClr>
                <a:srgbClr val="B0B1B3"/>
              </a:buClr>
              <a:buFont typeface="Wingdings" pitchFamily="2" charset="2"/>
              <a:buChar char="§"/>
              <a:defRPr sz="1800">
                <a:solidFill>
                  <a:srgbClr val="000000"/>
                </a:solidFill>
                <a:latin typeface="Franklin Gothic Book" panose="020B0503020102020204" pitchFamily="34" charset="0"/>
              </a:defRPr>
            </a:lvl4pPr>
            <a:lvl5pPr marL="1598613" indent="-222250" algn="l" rtl="0" eaLnBrk="1" fontAlgn="base" hangingPunct="1">
              <a:spcBef>
                <a:spcPct val="30000"/>
              </a:spcBef>
              <a:spcAft>
                <a:spcPct val="0"/>
              </a:spcAft>
              <a:buClr>
                <a:srgbClr val="B0B1B3"/>
              </a:buClr>
              <a:buFont typeface="Wingdings" pitchFamily="2" charset="2"/>
              <a:buChar char="§"/>
              <a:defRPr sz="1600">
                <a:solidFill>
                  <a:srgbClr val="000000"/>
                </a:solidFill>
                <a:latin typeface="Franklin Gothic Book" panose="020B0503020102020204" pitchFamily="34" charset="0"/>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a:lstStyle>
          <a:p>
            <a:pPr marL="0" indent="0" algn="r">
              <a:spcBef>
                <a:spcPts val="0"/>
              </a:spcBef>
              <a:buNone/>
            </a:pPr>
            <a:r>
              <a:rPr lang="en-US" kern="0">
                <a:latin typeface="+mn-lt"/>
              </a:rPr>
              <a:t>For more information:</a:t>
            </a:r>
          </a:p>
          <a:p>
            <a:pPr marL="0" indent="0" algn="r">
              <a:spcBef>
                <a:spcPts val="0"/>
              </a:spcBef>
              <a:buNone/>
            </a:pPr>
            <a:r>
              <a:rPr lang="en-US" kern="0">
                <a:latin typeface="+mn-lt"/>
              </a:rPr>
              <a:t>CISA Tribal Affairs</a:t>
            </a:r>
          </a:p>
          <a:p>
            <a:pPr marL="0" indent="0" algn="r">
              <a:spcBef>
                <a:spcPts val="0"/>
              </a:spcBef>
              <a:buNone/>
            </a:pPr>
            <a:r>
              <a:rPr lang="en-US" kern="0">
                <a:latin typeface="+mn-lt"/>
                <a:hlinkClick r:id="rId3"/>
              </a:rPr>
              <a:t>cisatribalaffairs@cisa.dhs.gov</a:t>
            </a:r>
            <a:endParaRPr lang="en-US" kern="0">
              <a:latin typeface="+mn-lt"/>
            </a:endParaRPr>
          </a:p>
          <a:p>
            <a:pPr marL="0" indent="0" algn="r">
              <a:spcBef>
                <a:spcPts val="0"/>
              </a:spcBef>
              <a:buNone/>
            </a:pPr>
            <a:endParaRPr lang="en-US" kern="0">
              <a:latin typeface="+mn-lt"/>
            </a:endParaRPr>
          </a:p>
          <a:p>
            <a:pPr marL="0" indent="0" algn="r">
              <a:spcBef>
                <a:spcPts val="0"/>
              </a:spcBef>
              <a:buNone/>
            </a:pPr>
            <a:r>
              <a:rPr lang="en-US" kern="0">
                <a:latin typeface="+mn-lt"/>
              </a:rPr>
              <a:t>Questions?</a:t>
            </a:r>
          </a:p>
        </p:txBody>
      </p:sp>
    </p:spTree>
    <p:extLst>
      <p:ext uri="{BB962C8B-B14F-4D97-AF65-F5344CB8AC3E}">
        <p14:creationId xmlns:p14="http://schemas.microsoft.com/office/powerpoint/2010/main" val="115062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5B0228-E4D8-4CD9-9ACA-BBFB645AB69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4398F705-C19A-4E15-A972-ACE87DEE9E42}"/>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FD3762CC-EDA2-465E-8D34-F1B0450CFD5A}"/>
              </a:ext>
            </a:extLst>
          </p:cNvPr>
          <p:cNvPicPr>
            <a:picLocks noChangeAspect="1"/>
          </p:cNvPicPr>
          <p:nvPr/>
        </p:nvPicPr>
        <p:blipFill>
          <a:blip r:embed="rId3"/>
          <a:srcRect/>
          <a:stretch/>
        </p:blipFill>
        <p:spPr>
          <a:xfrm>
            <a:off x="-14779" y="-8313"/>
            <a:ext cx="12221557" cy="6874625"/>
          </a:xfrm>
          <a:prstGeom prst="rect">
            <a:avLst/>
          </a:prstGeom>
          <a:solidFill>
            <a:srgbClr val="2F2D58"/>
          </a:solidFill>
          <a:ln>
            <a:solidFill>
              <a:srgbClr val="E6E6E6"/>
            </a:solidFill>
          </a:ln>
        </p:spPr>
      </p:pic>
    </p:spTree>
    <p:extLst>
      <p:ext uri="{BB962C8B-B14F-4D97-AF65-F5344CB8AC3E}">
        <p14:creationId xmlns:p14="http://schemas.microsoft.com/office/powerpoint/2010/main" val="115006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6DE6E2-411B-44FD-A4FD-1B5EC604BE06}"/>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B56F8996-1EEF-419E-A75C-A65BB68E632C}"/>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85E118A2-ECD2-44C0-AD2C-889CA51DAEEB}"/>
              </a:ext>
            </a:extLst>
          </p:cNvPr>
          <p:cNvPicPr>
            <a:picLocks noChangeAspect="1"/>
          </p:cNvPicPr>
          <p:nvPr/>
        </p:nvPicPr>
        <p:blipFill>
          <a:blip r:embed="rId2"/>
          <a:srcRect/>
          <a:stretch/>
        </p:blipFill>
        <p:spPr>
          <a:xfrm>
            <a:off x="-18681" y="-10510"/>
            <a:ext cx="12210677" cy="6868506"/>
          </a:xfrm>
          <a:prstGeom prst="rect">
            <a:avLst/>
          </a:prstGeom>
        </p:spPr>
      </p:pic>
    </p:spTree>
    <p:extLst>
      <p:ext uri="{BB962C8B-B14F-4D97-AF65-F5344CB8AC3E}">
        <p14:creationId xmlns:p14="http://schemas.microsoft.com/office/powerpoint/2010/main" val="317335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7FE8E-EBFB-4E61-A1E0-A9AC2CD74030}"/>
              </a:ext>
            </a:extLst>
          </p:cNvPr>
          <p:cNvSpPr>
            <a:spLocks noGrp="1"/>
          </p:cNvSpPr>
          <p:nvPr>
            <p:ph type="ctrTitle"/>
          </p:nvPr>
        </p:nvSpPr>
        <p:spPr/>
        <p:txBody>
          <a:bodyPr/>
          <a:lstStyle/>
          <a:p>
            <a:r>
              <a:rPr lang="en-US" dirty="0"/>
              <a:t>CISA Services Catalog</a:t>
            </a:r>
          </a:p>
        </p:txBody>
      </p:sp>
      <p:sp>
        <p:nvSpPr>
          <p:cNvPr id="5" name="Hexagon 4">
            <a:extLst>
              <a:ext uri="{FF2B5EF4-FFF2-40B4-BE49-F238E27FC236}">
                <a16:creationId xmlns:a16="http://schemas.microsoft.com/office/drawing/2014/main" id="{9FE19C0A-ED1C-44AE-A267-8B5676674FE0}"/>
              </a:ext>
            </a:extLst>
          </p:cNvPr>
          <p:cNvSpPr>
            <a:spLocks noChangeAspect="1"/>
          </p:cNvSpPr>
          <p:nvPr/>
        </p:nvSpPr>
        <p:spPr bwMode="auto">
          <a:xfrm>
            <a:off x="5129708" y="1525904"/>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7" name="Hexagon 6">
            <a:extLst>
              <a:ext uri="{FF2B5EF4-FFF2-40B4-BE49-F238E27FC236}">
                <a16:creationId xmlns:a16="http://schemas.microsoft.com/office/drawing/2014/main" id="{7DBD9F6B-0DBF-4505-A5A2-61737E8FA9BF}"/>
              </a:ext>
            </a:extLst>
          </p:cNvPr>
          <p:cNvSpPr>
            <a:spLocks noChangeAspect="1"/>
          </p:cNvSpPr>
          <p:nvPr/>
        </p:nvSpPr>
        <p:spPr bwMode="auto">
          <a:xfrm>
            <a:off x="6748958" y="2379345"/>
            <a:ext cx="1909267" cy="1645920"/>
          </a:xfrm>
          <a:prstGeom prst="hexagon">
            <a:avLst/>
          </a:prstGeom>
          <a:solidFill>
            <a:srgbClr val="2B465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8" name="Hexagon 7">
            <a:extLst>
              <a:ext uri="{FF2B5EF4-FFF2-40B4-BE49-F238E27FC236}">
                <a16:creationId xmlns:a16="http://schemas.microsoft.com/office/drawing/2014/main" id="{F8D640F1-31DF-40C8-A762-F5C362D5D00A}"/>
              </a:ext>
            </a:extLst>
          </p:cNvPr>
          <p:cNvSpPr>
            <a:spLocks noChangeAspect="1"/>
          </p:cNvSpPr>
          <p:nvPr/>
        </p:nvSpPr>
        <p:spPr bwMode="auto">
          <a:xfrm>
            <a:off x="8368208" y="1525904"/>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9" name="Hexagon 8">
            <a:extLst>
              <a:ext uri="{FF2B5EF4-FFF2-40B4-BE49-F238E27FC236}">
                <a16:creationId xmlns:a16="http://schemas.microsoft.com/office/drawing/2014/main" id="{AC5D664D-097E-4638-BCC8-4DD866E49799}"/>
              </a:ext>
            </a:extLst>
          </p:cNvPr>
          <p:cNvSpPr>
            <a:spLocks noChangeAspect="1"/>
          </p:cNvSpPr>
          <p:nvPr/>
        </p:nvSpPr>
        <p:spPr bwMode="auto">
          <a:xfrm>
            <a:off x="9964142" y="2379345"/>
            <a:ext cx="1909267" cy="1645920"/>
          </a:xfrm>
          <a:prstGeom prst="hexagon">
            <a:avLst/>
          </a:prstGeom>
          <a:solidFill>
            <a:srgbClr val="00528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0" name="Hexagon 9">
            <a:extLst>
              <a:ext uri="{FF2B5EF4-FFF2-40B4-BE49-F238E27FC236}">
                <a16:creationId xmlns:a16="http://schemas.microsoft.com/office/drawing/2014/main" id="{641762A2-53E7-4C97-911F-3CBE34C7558D}"/>
              </a:ext>
            </a:extLst>
          </p:cNvPr>
          <p:cNvSpPr>
            <a:spLocks noChangeAspect="1"/>
          </p:cNvSpPr>
          <p:nvPr/>
        </p:nvSpPr>
        <p:spPr bwMode="auto">
          <a:xfrm>
            <a:off x="3533774" y="2379345"/>
            <a:ext cx="1909267" cy="1645920"/>
          </a:xfrm>
          <a:prstGeom prst="hexagon">
            <a:avLst/>
          </a:prstGeom>
          <a:solidFill>
            <a:srgbClr val="5E973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1" name="Hexagon 10">
            <a:extLst>
              <a:ext uri="{FF2B5EF4-FFF2-40B4-BE49-F238E27FC236}">
                <a16:creationId xmlns:a16="http://schemas.microsoft.com/office/drawing/2014/main" id="{022E11FD-0A1F-4D57-A02C-E7D1DA28FE45}"/>
              </a:ext>
            </a:extLst>
          </p:cNvPr>
          <p:cNvSpPr>
            <a:spLocks noChangeAspect="1"/>
          </p:cNvSpPr>
          <p:nvPr/>
        </p:nvSpPr>
        <p:spPr bwMode="auto">
          <a:xfrm>
            <a:off x="1937841" y="1525904"/>
            <a:ext cx="1909267" cy="1645920"/>
          </a:xfrm>
          <a:prstGeom prst="hexagon">
            <a:avLst/>
          </a:prstGeom>
          <a:solidFill>
            <a:srgbClr val="003B6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2" name="Hexagon 11">
            <a:extLst>
              <a:ext uri="{FF2B5EF4-FFF2-40B4-BE49-F238E27FC236}">
                <a16:creationId xmlns:a16="http://schemas.microsoft.com/office/drawing/2014/main" id="{9EF250A8-2B49-451E-8E8D-473A5D4A4582}"/>
              </a:ext>
            </a:extLst>
          </p:cNvPr>
          <p:cNvSpPr>
            <a:spLocks noChangeAspect="1"/>
          </p:cNvSpPr>
          <p:nvPr/>
        </p:nvSpPr>
        <p:spPr bwMode="auto">
          <a:xfrm>
            <a:off x="318590" y="2379345"/>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3" name="Hexagon 12">
            <a:extLst>
              <a:ext uri="{FF2B5EF4-FFF2-40B4-BE49-F238E27FC236}">
                <a16:creationId xmlns:a16="http://schemas.microsoft.com/office/drawing/2014/main" id="{8C35EEB0-E181-4127-AA1C-F8F09C16C5DD}"/>
              </a:ext>
            </a:extLst>
          </p:cNvPr>
          <p:cNvSpPr>
            <a:spLocks noChangeAspect="1"/>
          </p:cNvSpPr>
          <p:nvPr/>
        </p:nvSpPr>
        <p:spPr bwMode="auto">
          <a:xfrm>
            <a:off x="1914523" y="3292793"/>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5" name="Hexagon 14">
            <a:extLst>
              <a:ext uri="{FF2B5EF4-FFF2-40B4-BE49-F238E27FC236}">
                <a16:creationId xmlns:a16="http://schemas.microsoft.com/office/drawing/2014/main" id="{37C4B08E-E624-48DB-9AA5-5646429A64F0}"/>
              </a:ext>
            </a:extLst>
          </p:cNvPr>
          <p:cNvSpPr>
            <a:spLocks noChangeAspect="1"/>
          </p:cNvSpPr>
          <p:nvPr/>
        </p:nvSpPr>
        <p:spPr bwMode="auto">
          <a:xfrm>
            <a:off x="5153024" y="3292793"/>
            <a:ext cx="1909267" cy="1645920"/>
          </a:xfrm>
          <a:prstGeom prst="hexagon">
            <a:avLst/>
          </a:prstGeom>
          <a:solidFill>
            <a:srgbClr val="003B6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6" name="Hexagon 15">
            <a:extLst>
              <a:ext uri="{FF2B5EF4-FFF2-40B4-BE49-F238E27FC236}">
                <a16:creationId xmlns:a16="http://schemas.microsoft.com/office/drawing/2014/main" id="{ED5468B9-E256-4632-A00A-6F155FB469C6}"/>
              </a:ext>
            </a:extLst>
          </p:cNvPr>
          <p:cNvSpPr>
            <a:spLocks noChangeAspect="1"/>
          </p:cNvSpPr>
          <p:nvPr/>
        </p:nvSpPr>
        <p:spPr bwMode="auto">
          <a:xfrm>
            <a:off x="8344892" y="3292793"/>
            <a:ext cx="1909267" cy="1645920"/>
          </a:xfrm>
          <a:prstGeom prst="hexagon">
            <a:avLst/>
          </a:prstGeom>
          <a:solidFill>
            <a:srgbClr val="5E973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7" name="Hexagon 16">
            <a:extLst>
              <a:ext uri="{FF2B5EF4-FFF2-40B4-BE49-F238E27FC236}">
                <a16:creationId xmlns:a16="http://schemas.microsoft.com/office/drawing/2014/main" id="{820CDBBC-9790-49DB-85B5-6317A5420F15}"/>
              </a:ext>
            </a:extLst>
          </p:cNvPr>
          <p:cNvSpPr>
            <a:spLocks noChangeAspect="1"/>
          </p:cNvSpPr>
          <p:nvPr/>
        </p:nvSpPr>
        <p:spPr bwMode="auto">
          <a:xfrm>
            <a:off x="318590" y="4138613"/>
            <a:ext cx="1909267" cy="1645920"/>
          </a:xfrm>
          <a:prstGeom prst="hexagon">
            <a:avLst/>
          </a:prstGeom>
          <a:solidFill>
            <a:srgbClr val="5E973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8" name="Hexagon 17">
            <a:extLst>
              <a:ext uri="{FF2B5EF4-FFF2-40B4-BE49-F238E27FC236}">
                <a16:creationId xmlns:a16="http://schemas.microsoft.com/office/drawing/2014/main" id="{3ADBB200-C3C9-4EAF-8E42-019BEB6F57FE}"/>
              </a:ext>
            </a:extLst>
          </p:cNvPr>
          <p:cNvSpPr>
            <a:spLocks noChangeAspect="1"/>
          </p:cNvSpPr>
          <p:nvPr/>
        </p:nvSpPr>
        <p:spPr bwMode="auto">
          <a:xfrm>
            <a:off x="3543299" y="4138613"/>
            <a:ext cx="1909267" cy="1645920"/>
          </a:xfrm>
          <a:prstGeom prst="hexagon">
            <a:avLst/>
          </a:prstGeom>
          <a:solidFill>
            <a:srgbClr val="00528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19" name="Hexagon 18">
            <a:extLst>
              <a:ext uri="{FF2B5EF4-FFF2-40B4-BE49-F238E27FC236}">
                <a16:creationId xmlns:a16="http://schemas.microsoft.com/office/drawing/2014/main" id="{8C193D93-D8DD-46DF-A12E-69D53E754032}"/>
              </a:ext>
            </a:extLst>
          </p:cNvPr>
          <p:cNvSpPr>
            <a:spLocks noChangeAspect="1"/>
          </p:cNvSpPr>
          <p:nvPr/>
        </p:nvSpPr>
        <p:spPr bwMode="auto">
          <a:xfrm>
            <a:off x="6735167" y="4138613"/>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20" name="Hexagon 19">
            <a:extLst>
              <a:ext uri="{FF2B5EF4-FFF2-40B4-BE49-F238E27FC236}">
                <a16:creationId xmlns:a16="http://schemas.microsoft.com/office/drawing/2014/main" id="{C3DFA8DF-0078-4BD0-AA1F-16023877E698}"/>
              </a:ext>
            </a:extLst>
          </p:cNvPr>
          <p:cNvSpPr>
            <a:spLocks noChangeAspect="1"/>
          </p:cNvSpPr>
          <p:nvPr/>
        </p:nvSpPr>
        <p:spPr bwMode="auto">
          <a:xfrm>
            <a:off x="9954617" y="4138613"/>
            <a:ext cx="1909267" cy="1645920"/>
          </a:xfrm>
          <a:prstGeom prst="hexagon">
            <a:avLst/>
          </a:prstGeom>
          <a:solidFill>
            <a:srgbClr val="007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i="0" u="none" strike="noStrike" cap="none" normalizeH="0" baseline="0">
              <a:ln>
                <a:noFill/>
              </a:ln>
              <a:solidFill>
                <a:schemeClr val="tx1"/>
              </a:solidFill>
              <a:effectLst/>
              <a:latin typeface="Franklin Gothic Medium Cond" panose="020B0606030402020204" pitchFamily="34" charset="0"/>
            </a:endParaRPr>
          </a:p>
        </p:txBody>
      </p:sp>
      <p:sp>
        <p:nvSpPr>
          <p:cNvPr id="21" name="TextBox 20">
            <a:extLst>
              <a:ext uri="{FF2B5EF4-FFF2-40B4-BE49-F238E27FC236}">
                <a16:creationId xmlns:a16="http://schemas.microsoft.com/office/drawing/2014/main" id="{0908344A-4765-4564-B67F-22E6514003F0}"/>
              </a:ext>
            </a:extLst>
          </p:cNvPr>
          <p:cNvSpPr txBox="1"/>
          <p:nvPr/>
        </p:nvSpPr>
        <p:spPr>
          <a:xfrm>
            <a:off x="450263" y="2940695"/>
            <a:ext cx="1645920" cy="523220"/>
          </a:xfrm>
          <a:prstGeom prst="rect">
            <a:avLst/>
          </a:prstGeom>
          <a:noFill/>
        </p:spPr>
        <p:txBody>
          <a:bodyPr wrap="square" rtlCol="0">
            <a:spAutoFit/>
          </a:bodyPr>
          <a:lstStyle/>
          <a:p>
            <a:pPr algn="ctr"/>
            <a:r>
              <a:rPr lang="en-US" sz="1400">
                <a:latin typeface="Franklin Gothic Medium Cond" panose="020B0606030402020204" pitchFamily="34" charset="0"/>
              </a:rPr>
              <a:t>Vulnerability Scanning </a:t>
            </a:r>
          </a:p>
          <a:p>
            <a:pPr algn="ctr"/>
            <a:r>
              <a:rPr lang="en-US" sz="1400">
                <a:latin typeface="Franklin Gothic Medium Cond" panose="020B0606030402020204" pitchFamily="34" charset="0"/>
              </a:rPr>
              <a:t>(Cyber Hygiene)</a:t>
            </a:r>
          </a:p>
        </p:txBody>
      </p:sp>
      <p:sp>
        <p:nvSpPr>
          <p:cNvPr id="22" name="TextBox 21">
            <a:extLst>
              <a:ext uri="{FF2B5EF4-FFF2-40B4-BE49-F238E27FC236}">
                <a16:creationId xmlns:a16="http://schemas.microsoft.com/office/drawing/2014/main" id="{86718777-1992-4CB2-80FB-A7943CFC1E5F}"/>
              </a:ext>
            </a:extLst>
          </p:cNvPr>
          <p:cNvSpPr txBox="1"/>
          <p:nvPr/>
        </p:nvSpPr>
        <p:spPr>
          <a:xfrm>
            <a:off x="3665447" y="2940695"/>
            <a:ext cx="1645920" cy="523220"/>
          </a:xfrm>
          <a:prstGeom prst="rect">
            <a:avLst/>
          </a:prstGeom>
          <a:noFill/>
        </p:spPr>
        <p:txBody>
          <a:bodyPr wrap="square" rtlCol="0">
            <a:spAutoFit/>
          </a:bodyPr>
          <a:lstStyle/>
          <a:p>
            <a:pPr algn="ctr"/>
            <a:r>
              <a:rPr lang="en-US" sz="1400">
                <a:latin typeface="Franklin Gothic Medium Cond" panose="020B0606030402020204" pitchFamily="34" charset="0"/>
              </a:rPr>
              <a:t>Risk and Vulnerability Assessments</a:t>
            </a:r>
          </a:p>
        </p:txBody>
      </p:sp>
      <p:sp>
        <p:nvSpPr>
          <p:cNvPr id="23" name="TextBox 22">
            <a:extLst>
              <a:ext uri="{FF2B5EF4-FFF2-40B4-BE49-F238E27FC236}">
                <a16:creationId xmlns:a16="http://schemas.microsoft.com/office/drawing/2014/main" id="{C8A94867-3E96-4C70-BECB-0054F6B2A17E}"/>
              </a:ext>
            </a:extLst>
          </p:cNvPr>
          <p:cNvSpPr txBox="1"/>
          <p:nvPr/>
        </p:nvSpPr>
        <p:spPr>
          <a:xfrm>
            <a:off x="6880631" y="2940695"/>
            <a:ext cx="1645920" cy="523220"/>
          </a:xfrm>
          <a:prstGeom prst="rect">
            <a:avLst/>
          </a:prstGeom>
          <a:noFill/>
        </p:spPr>
        <p:txBody>
          <a:bodyPr wrap="square" rtlCol="0">
            <a:spAutoFit/>
          </a:bodyPr>
          <a:lstStyle/>
          <a:p>
            <a:pPr algn="ctr"/>
            <a:r>
              <a:rPr lang="en-US" sz="1400">
                <a:latin typeface="Franklin Gothic Medium Cond" panose="020B0606030402020204" pitchFamily="34" charset="0"/>
              </a:rPr>
              <a:t>Phishing Campaign Assessments</a:t>
            </a:r>
          </a:p>
        </p:txBody>
      </p:sp>
      <p:sp>
        <p:nvSpPr>
          <p:cNvPr id="24" name="TextBox 23">
            <a:extLst>
              <a:ext uri="{FF2B5EF4-FFF2-40B4-BE49-F238E27FC236}">
                <a16:creationId xmlns:a16="http://schemas.microsoft.com/office/drawing/2014/main" id="{237C306D-207D-4175-89B0-FDBAB97232BC}"/>
              </a:ext>
            </a:extLst>
          </p:cNvPr>
          <p:cNvSpPr txBox="1"/>
          <p:nvPr/>
        </p:nvSpPr>
        <p:spPr>
          <a:xfrm>
            <a:off x="404543" y="4592241"/>
            <a:ext cx="1737360" cy="738664"/>
          </a:xfrm>
          <a:prstGeom prst="rect">
            <a:avLst/>
          </a:prstGeom>
          <a:noFill/>
        </p:spPr>
        <p:txBody>
          <a:bodyPr wrap="square" rtlCol="0">
            <a:spAutoFit/>
          </a:bodyPr>
          <a:lstStyle/>
          <a:p>
            <a:pPr algn="ctr"/>
            <a:r>
              <a:rPr lang="en-US" sz="1400">
                <a:latin typeface="Franklin Gothic Medium Cond" panose="020B0606030402020204" pitchFamily="34" charset="0"/>
              </a:rPr>
              <a:t>Interoperable Communications Technical Assistance</a:t>
            </a:r>
          </a:p>
        </p:txBody>
      </p:sp>
      <p:sp>
        <p:nvSpPr>
          <p:cNvPr id="25" name="TextBox 24">
            <a:extLst>
              <a:ext uri="{FF2B5EF4-FFF2-40B4-BE49-F238E27FC236}">
                <a16:creationId xmlns:a16="http://schemas.microsoft.com/office/drawing/2014/main" id="{8600E97C-E2D7-4094-99AA-7F4A31C89126}"/>
              </a:ext>
            </a:extLst>
          </p:cNvPr>
          <p:cNvSpPr txBox="1"/>
          <p:nvPr/>
        </p:nvSpPr>
        <p:spPr>
          <a:xfrm>
            <a:off x="1886634" y="1979532"/>
            <a:ext cx="2011680" cy="738664"/>
          </a:xfrm>
          <a:prstGeom prst="rect">
            <a:avLst/>
          </a:prstGeom>
          <a:noFill/>
        </p:spPr>
        <p:txBody>
          <a:bodyPr wrap="square" rtlCol="0">
            <a:spAutoFit/>
          </a:bodyPr>
          <a:lstStyle/>
          <a:p>
            <a:pPr algn="ctr"/>
            <a:r>
              <a:rPr lang="en-US" sz="1400">
                <a:latin typeface="Franklin Gothic Medium Cond" panose="020B0606030402020204" pitchFamily="34" charset="0"/>
              </a:rPr>
              <a:t>Priority Telecommunications Services</a:t>
            </a:r>
          </a:p>
        </p:txBody>
      </p:sp>
      <p:sp>
        <p:nvSpPr>
          <p:cNvPr id="26" name="TextBox 25">
            <a:extLst>
              <a:ext uri="{FF2B5EF4-FFF2-40B4-BE49-F238E27FC236}">
                <a16:creationId xmlns:a16="http://schemas.microsoft.com/office/drawing/2014/main" id="{591D6151-9DB0-407A-AEF8-D3531C56A8C4}"/>
              </a:ext>
            </a:extLst>
          </p:cNvPr>
          <p:cNvSpPr txBox="1"/>
          <p:nvPr/>
        </p:nvSpPr>
        <p:spPr>
          <a:xfrm>
            <a:off x="5284697" y="3638700"/>
            <a:ext cx="1645920" cy="954107"/>
          </a:xfrm>
          <a:prstGeom prst="rect">
            <a:avLst/>
          </a:prstGeom>
          <a:noFill/>
        </p:spPr>
        <p:txBody>
          <a:bodyPr wrap="square" rtlCol="0">
            <a:spAutoFit/>
          </a:bodyPr>
          <a:lstStyle/>
          <a:p>
            <a:pPr algn="ctr"/>
            <a:r>
              <a:rPr lang="en-US" sz="1400">
                <a:latin typeface="Franklin Gothic Medium Cond" panose="020B0606030402020204" pitchFamily="34" charset="0"/>
              </a:rPr>
              <a:t>Cyber Incident Response, Recovery, and Cyber Threat Hunting</a:t>
            </a:r>
          </a:p>
        </p:txBody>
      </p:sp>
      <p:sp>
        <p:nvSpPr>
          <p:cNvPr id="27" name="TextBox 26">
            <a:extLst>
              <a:ext uri="{FF2B5EF4-FFF2-40B4-BE49-F238E27FC236}">
                <a16:creationId xmlns:a16="http://schemas.microsoft.com/office/drawing/2014/main" id="{CD25B0E9-574B-478F-9F51-CA415FA8E0E0}"/>
              </a:ext>
            </a:extLst>
          </p:cNvPr>
          <p:cNvSpPr txBox="1"/>
          <p:nvPr/>
        </p:nvSpPr>
        <p:spPr>
          <a:xfrm>
            <a:off x="10095815" y="2940695"/>
            <a:ext cx="1645920" cy="523220"/>
          </a:xfrm>
          <a:prstGeom prst="rect">
            <a:avLst/>
          </a:prstGeom>
          <a:noFill/>
        </p:spPr>
        <p:txBody>
          <a:bodyPr wrap="square" rtlCol="0">
            <a:spAutoFit/>
          </a:bodyPr>
          <a:lstStyle/>
          <a:p>
            <a:pPr algn="ctr"/>
            <a:r>
              <a:rPr lang="en-US" sz="1400">
                <a:latin typeface="Franklin Gothic Medium Cond" panose="020B0606030402020204" pitchFamily="34" charset="0"/>
              </a:rPr>
              <a:t>CISA Tabletop Exercise Package</a:t>
            </a:r>
          </a:p>
        </p:txBody>
      </p:sp>
      <p:sp>
        <p:nvSpPr>
          <p:cNvPr id="28" name="TextBox 27">
            <a:extLst>
              <a:ext uri="{FF2B5EF4-FFF2-40B4-BE49-F238E27FC236}">
                <a16:creationId xmlns:a16="http://schemas.microsoft.com/office/drawing/2014/main" id="{43FD0C5D-E792-4230-8B50-C899BF5833F1}"/>
              </a:ext>
            </a:extLst>
          </p:cNvPr>
          <p:cNvSpPr txBox="1"/>
          <p:nvPr/>
        </p:nvSpPr>
        <p:spPr>
          <a:xfrm>
            <a:off x="10040570" y="4408169"/>
            <a:ext cx="1737360" cy="1169551"/>
          </a:xfrm>
          <a:prstGeom prst="rect">
            <a:avLst/>
          </a:prstGeom>
          <a:noFill/>
        </p:spPr>
        <p:txBody>
          <a:bodyPr wrap="square" rtlCol="0">
            <a:spAutoFit/>
          </a:bodyPr>
          <a:lstStyle/>
          <a:p>
            <a:pPr algn="ctr"/>
            <a:r>
              <a:rPr lang="en-US" sz="1400" dirty="0">
                <a:latin typeface="Franklin Gothic Medium Cond" panose="020B0606030402020204" pitchFamily="34" charset="0"/>
              </a:rPr>
              <a:t>For more information visit </a:t>
            </a:r>
            <a:r>
              <a:rPr lang="en-US" sz="1400" dirty="0">
                <a:latin typeface="Franklin Gothic Medium Cond" panose="020B0606030402020204" pitchFamily="34" charset="0"/>
                <a:hlinkClick r:id="rId3">
                  <a:extLst>
                    <a:ext uri="{A12FA001-AC4F-418D-AE19-62706E023703}">
                      <ahyp:hlinkClr xmlns:ahyp="http://schemas.microsoft.com/office/drawing/2018/hyperlinkcolor" val="tx"/>
                    </a:ext>
                  </a:extLst>
                </a:hlinkClick>
              </a:rPr>
              <a:t>www.cisa.gov/publication/cisa-services-catalog</a:t>
            </a:r>
            <a:r>
              <a:rPr lang="en-US" sz="1400" dirty="0">
                <a:latin typeface="Franklin Gothic Medium Cond" panose="020B0606030402020204" pitchFamily="34" charset="0"/>
              </a:rPr>
              <a:t> </a:t>
            </a:r>
          </a:p>
        </p:txBody>
      </p:sp>
      <p:sp>
        <p:nvSpPr>
          <p:cNvPr id="30" name="TextBox 29">
            <a:extLst>
              <a:ext uri="{FF2B5EF4-FFF2-40B4-BE49-F238E27FC236}">
                <a16:creationId xmlns:a16="http://schemas.microsoft.com/office/drawing/2014/main" id="{17DC41BB-8215-491B-BA45-91678EA8F310}"/>
              </a:ext>
            </a:extLst>
          </p:cNvPr>
          <p:cNvSpPr txBox="1"/>
          <p:nvPr/>
        </p:nvSpPr>
        <p:spPr>
          <a:xfrm>
            <a:off x="8454161" y="1764089"/>
            <a:ext cx="1737360" cy="1169551"/>
          </a:xfrm>
          <a:prstGeom prst="rect">
            <a:avLst/>
          </a:prstGeom>
          <a:noFill/>
        </p:spPr>
        <p:txBody>
          <a:bodyPr wrap="square" rtlCol="0">
            <a:spAutoFit/>
          </a:bodyPr>
          <a:lstStyle/>
          <a:p>
            <a:pPr algn="ctr"/>
            <a:r>
              <a:rPr lang="en-US" sz="1400">
                <a:latin typeface="Franklin Gothic Medium Cond" panose="020B0606030402020204" pitchFamily="34" charset="0"/>
              </a:rPr>
              <a:t>Control Systems Security Program</a:t>
            </a:r>
          </a:p>
          <a:p>
            <a:pPr algn="ctr"/>
            <a:r>
              <a:rPr lang="en-US" sz="1400">
                <a:latin typeface="Franklin Gothic Medium Cond" panose="020B0606030402020204" pitchFamily="34" charset="0"/>
              </a:rPr>
              <a:t>Industrial Control Systems Cybersecurity Training</a:t>
            </a:r>
          </a:p>
        </p:txBody>
      </p:sp>
    </p:spTree>
    <p:extLst>
      <p:ext uri="{BB962C8B-B14F-4D97-AF65-F5344CB8AC3E}">
        <p14:creationId xmlns:p14="http://schemas.microsoft.com/office/powerpoint/2010/main" val="307904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78BCF8-484B-4F84-B38B-2AB15BEB3FF3}"/>
              </a:ext>
            </a:extLst>
          </p:cNvPr>
          <p:cNvSpPr>
            <a:spLocks noChangeArrowheads="1"/>
          </p:cNvSpPr>
          <p:nvPr/>
        </p:nvSpPr>
        <p:spPr bwMode="auto">
          <a:xfrm>
            <a:off x="0" y="0"/>
            <a:ext cx="4689843" cy="6858000"/>
          </a:xfrm>
          <a:prstGeom prst="rect">
            <a:avLst/>
          </a:prstGeom>
          <a:solidFill>
            <a:srgbClr val="003B67"/>
          </a:solidFill>
          <a:ln w="9525" algn="ctr">
            <a:no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defRPr/>
            </a:pPr>
            <a:endParaRPr lang="en-US" altLang="en-US"/>
          </a:p>
        </p:txBody>
      </p:sp>
      <p:pic>
        <p:nvPicPr>
          <p:cNvPr id="23" name="Graphic 22">
            <a:hlinkClick r:id="rId3"/>
            <a:extLst>
              <a:ext uri="{FF2B5EF4-FFF2-40B4-BE49-F238E27FC236}">
                <a16:creationId xmlns:a16="http://schemas.microsoft.com/office/drawing/2014/main" id="{BCD332D1-CE6E-4505-BB1F-7ED0AA5FCB9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2936"/>
          <a:stretch/>
        </p:blipFill>
        <p:spPr>
          <a:xfrm>
            <a:off x="287521" y="1016291"/>
            <a:ext cx="4114800" cy="678398"/>
          </a:xfrm>
          <a:prstGeom prst="rect">
            <a:avLst/>
          </a:prstGeom>
        </p:spPr>
      </p:pic>
      <p:grpSp>
        <p:nvGrpSpPr>
          <p:cNvPr id="5" name="Group 4">
            <a:extLst>
              <a:ext uri="{FF2B5EF4-FFF2-40B4-BE49-F238E27FC236}">
                <a16:creationId xmlns:a16="http://schemas.microsoft.com/office/drawing/2014/main" id="{6D2E780C-122E-43FB-B4B9-7728AAAFC877}"/>
              </a:ext>
            </a:extLst>
          </p:cNvPr>
          <p:cNvGrpSpPr/>
          <p:nvPr/>
        </p:nvGrpSpPr>
        <p:grpSpPr>
          <a:xfrm>
            <a:off x="424681" y="2710979"/>
            <a:ext cx="3840480" cy="1436042"/>
            <a:chOff x="424681" y="2710979"/>
            <a:chExt cx="3840480" cy="1436042"/>
          </a:xfrm>
        </p:grpSpPr>
        <p:sp>
          <p:nvSpPr>
            <p:cNvPr id="9" name="TextBox 8">
              <a:extLst>
                <a:ext uri="{FF2B5EF4-FFF2-40B4-BE49-F238E27FC236}">
                  <a16:creationId xmlns:a16="http://schemas.microsoft.com/office/drawing/2014/main" id="{C688D838-26D3-4D64-B310-13F7A69490CB}"/>
                </a:ext>
              </a:extLst>
            </p:cNvPr>
            <p:cNvSpPr txBox="1"/>
            <p:nvPr/>
          </p:nvSpPr>
          <p:spPr>
            <a:xfrm>
              <a:off x="424681" y="2828836"/>
              <a:ext cx="3840480" cy="1200329"/>
            </a:xfrm>
            <a:prstGeom prst="rect">
              <a:avLst/>
            </a:prstGeom>
            <a:noFill/>
          </p:spPr>
          <p:txBody>
            <a:bodyPr wrap="square" rtlCol="0">
              <a:spAutoFit/>
            </a:bodyPr>
            <a:lstStyle/>
            <a:p>
              <a:r>
                <a:rPr lang="en-US">
                  <a:latin typeface="Franklin Gothic Medium" panose="020B0603020102020204" pitchFamily="34" charset="0"/>
                </a:rPr>
                <a:t>Your success depends on </a:t>
              </a:r>
              <a:r>
                <a:rPr lang="en-US" i="1">
                  <a:latin typeface="Franklin Gothic Medium" panose="020B0603020102020204" pitchFamily="34" charset="0"/>
                </a:rPr>
                <a:t>Cyber Readiness</a:t>
              </a:r>
              <a:r>
                <a:rPr lang="en-US">
                  <a:latin typeface="Franklin Gothic Medium" panose="020B0603020102020204" pitchFamily="34" charset="0"/>
                </a:rPr>
                <a:t>. Both depend on </a:t>
              </a:r>
              <a:r>
                <a:rPr lang="en-US" i="1">
                  <a:latin typeface="Franklin Gothic Medium" panose="020B0603020102020204" pitchFamily="34" charset="0"/>
                </a:rPr>
                <a:t>you</a:t>
              </a:r>
              <a:r>
                <a:rPr lang="en-US">
                  <a:latin typeface="Franklin Gothic Medium" panose="020B0603020102020204" pitchFamily="34" charset="0"/>
                </a:rPr>
                <a:t>.</a:t>
              </a:r>
            </a:p>
          </p:txBody>
        </p:sp>
        <p:cxnSp>
          <p:nvCxnSpPr>
            <p:cNvPr id="11" name="Straight Connector 10">
              <a:extLst>
                <a:ext uri="{FF2B5EF4-FFF2-40B4-BE49-F238E27FC236}">
                  <a16:creationId xmlns:a16="http://schemas.microsoft.com/office/drawing/2014/main" id="{7F44948B-548E-4DC0-9E74-F3A857D9172D}"/>
                </a:ext>
              </a:extLst>
            </p:cNvPr>
            <p:cNvCxnSpPr/>
            <p:nvPr/>
          </p:nvCxnSpPr>
          <p:spPr bwMode="auto">
            <a:xfrm>
              <a:off x="424681" y="2710979"/>
              <a:ext cx="3840480" cy="0"/>
            </a:xfrm>
            <a:prstGeom prst="line">
              <a:avLst/>
            </a:prstGeom>
            <a:solidFill>
              <a:schemeClr val="accent1"/>
            </a:solidFill>
            <a:ln w="38100" cap="flat" cmpd="sng" algn="ctr">
              <a:solidFill>
                <a:srgbClr val="C0C2C4"/>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A4DAC2F-1133-484E-B9EF-200F047A2DFD}"/>
                </a:ext>
              </a:extLst>
            </p:cNvPr>
            <p:cNvCxnSpPr/>
            <p:nvPr/>
          </p:nvCxnSpPr>
          <p:spPr bwMode="auto">
            <a:xfrm>
              <a:off x="424681" y="4147021"/>
              <a:ext cx="3840480" cy="0"/>
            </a:xfrm>
            <a:prstGeom prst="line">
              <a:avLst/>
            </a:prstGeom>
            <a:solidFill>
              <a:schemeClr val="accent1"/>
            </a:solidFill>
            <a:ln w="38100" cap="flat" cmpd="sng" algn="ctr">
              <a:solidFill>
                <a:srgbClr val="C0C2C4"/>
              </a:solidFill>
              <a:prstDash val="solid"/>
              <a:round/>
              <a:headEnd type="none" w="med" len="med"/>
              <a:tailEnd type="none" w="med" len="med"/>
            </a:ln>
            <a:effectLst/>
          </p:spPr>
        </p:cxnSp>
      </p:grpSp>
      <p:grpSp>
        <p:nvGrpSpPr>
          <p:cNvPr id="34" name="Group 33">
            <a:extLst>
              <a:ext uri="{FF2B5EF4-FFF2-40B4-BE49-F238E27FC236}">
                <a16:creationId xmlns:a16="http://schemas.microsoft.com/office/drawing/2014/main" id="{BFAA738D-D8E2-4D8B-8C33-EF49F92D1AE3}"/>
              </a:ext>
            </a:extLst>
          </p:cNvPr>
          <p:cNvGrpSpPr/>
          <p:nvPr/>
        </p:nvGrpSpPr>
        <p:grpSpPr>
          <a:xfrm>
            <a:off x="5181600" y="412750"/>
            <a:ext cx="6400800" cy="6123063"/>
            <a:chOff x="5095792" y="401146"/>
            <a:chExt cx="6400800" cy="6123063"/>
          </a:xfrm>
        </p:grpSpPr>
        <p:grpSp>
          <p:nvGrpSpPr>
            <p:cNvPr id="20" name="Group 19">
              <a:extLst>
                <a:ext uri="{FF2B5EF4-FFF2-40B4-BE49-F238E27FC236}">
                  <a16:creationId xmlns:a16="http://schemas.microsoft.com/office/drawing/2014/main" id="{3CE2613D-6866-4013-A1CC-069E64994340}"/>
                </a:ext>
              </a:extLst>
            </p:cNvPr>
            <p:cNvGrpSpPr/>
            <p:nvPr/>
          </p:nvGrpSpPr>
          <p:grpSpPr>
            <a:xfrm>
              <a:off x="5095792" y="401146"/>
              <a:ext cx="6400800" cy="914400"/>
              <a:chOff x="5102460" y="486675"/>
              <a:chExt cx="6400800" cy="914400"/>
            </a:xfrm>
          </p:grpSpPr>
          <p:sp>
            <p:nvSpPr>
              <p:cNvPr id="8" name="Rectangle 7">
                <a:extLst>
                  <a:ext uri="{FF2B5EF4-FFF2-40B4-BE49-F238E27FC236}">
                    <a16:creationId xmlns:a16="http://schemas.microsoft.com/office/drawing/2014/main" id="{84E6AF19-A99F-4F8A-AA93-95220477CB96}"/>
                  </a:ext>
                </a:extLst>
              </p:cNvPr>
              <p:cNvSpPr/>
              <p:nvPr/>
            </p:nvSpPr>
            <p:spPr bwMode="auto">
              <a:xfrm>
                <a:off x="5102460" y="486675"/>
                <a:ext cx="6400800" cy="914400"/>
              </a:xfrm>
              <a:prstGeom prst="rect">
                <a:avLst/>
              </a:prstGeom>
              <a:solidFill>
                <a:srgbClr val="2B465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1" name="Picture 20" descr="Icon&#10;&#10;Description automatically generated">
                <a:extLst>
                  <a:ext uri="{FF2B5EF4-FFF2-40B4-BE49-F238E27FC236}">
                    <a16:creationId xmlns:a16="http://schemas.microsoft.com/office/drawing/2014/main" id="{FE53F195-8EB0-4707-8F3F-FD3C664845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4034" y="715275"/>
                <a:ext cx="389993" cy="457200"/>
              </a:xfrm>
              <a:prstGeom prst="rect">
                <a:avLst/>
              </a:prstGeom>
            </p:spPr>
          </p:pic>
          <p:sp>
            <p:nvSpPr>
              <p:cNvPr id="27" name="TextBox 26">
                <a:extLst>
                  <a:ext uri="{FF2B5EF4-FFF2-40B4-BE49-F238E27FC236}">
                    <a16:creationId xmlns:a16="http://schemas.microsoft.com/office/drawing/2014/main" id="{5F0BF8FB-1651-41E5-8B4A-7FF2D55EBC2E}"/>
                  </a:ext>
                </a:extLst>
              </p:cNvPr>
              <p:cNvSpPr txBox="1"/>
              <p:nvPr/>
            </p:nvSpPr>
            <p:spPr>
              <a:xfrm>
                <a:off x="6206400" y="620710"/>
                <a:ext cx="4689843" cy="707886"/>
              </a:xfrm>
              <a:prstGeom prst="rect">
                <a:avLst/>
              </a:prstGeom>
              <a:noFill/>
            </p:spPr>
            <p:txBody>
              <a:bodyPr wrap="square" rtlCol="0">
                <a:spAutoFit/>
              </a:bodyPr>
              <a:lstStyle/>
              <a:p>
                <a:r>
                  <a:rPr lang="en-US" sz="2200">
                    <a:latin typeface="Franklin Gothic Medium" panose="020B0603020102020204" pitchFamily="34" charset="0"/>
                  </a:rPr>
                  <a:t>Yourself</a:t>
                </a:r>
                <a:r>
                  <a:rPr lang="en-US" sz="2000">
                    <a:latin typeface="Franklin Gothic Medium" panose="020B0603020102020204" pitchFamily="34" charset="0"/>
                  </a:rPr>
                  <a:t> </a:t>
                </a:r>
                <a:r>
                  <a:rPr lang="en-US" sz="1800">
                    <a:latin typeface="Franklin Gothic Medium Cond" panose="020B0606030402020204" pitchFamily="34" charset="0"/>
                  </a:rPr>
                  <a:t>- Drive cybersecurity strategy, investment and culture</a:t>
                </a:r>
              </a:p>
            </p:txBody>
          </p:sp>
        </p:grpSp>
        <p:grpSp>
          <p:nvGrpSpPr>
            <p:cNvPr id="18" name="Group 17">
              <a:extLst>
                <a:ext uri="{FF2B5EF4-FFF2-40B4-BE49-F238E27FC236}">
                  <a16:creationId xmlns:a16="http://schemas.microsoft.com/office/drawing/2014/main" id="{7F9A6E7B-0194-46B4-8650-165AF54DF5F1}"/>
                </a:ext>
              </a:extLst>
            </p:cNvPr>
            <p:cNvGrpSpPr/>
            <p:nvPr/>
          </p:nvGrpSpPr>
          <p:grpSpPr>
            <a:xfrm>
              <a:off x="5095792" y="1432066"/>
              <a:ext cx="6400800" cy="914400"/>
              <a:chOff x="5102460" y="1544146"/>
              <a:chExt cx="6400800" cy="914400"/>
            </a:xfrm>
          </p:grpSpPr>
          <p:sp>
            <p:nvSpPr>
              <p:cNvPr id="13" name="Rectangle 12">
                <a:extLst>
                  <a:ext uri="{FF2B5EF4-FFF2-40B4-BE49-F238E27FC236}">
                    <a16:creationId xmlns:a16="http://schemas.microsoft.com/office/drawing/2014/main" id="{A4702869-32F2-43F2-8D02-0A04CCCEDF12}"/>
                  </a:ext>
                </a:extLst>
              </p:cNvPr>
              <p:cNvSpPr/>
              <p:nvPr/>
            </p:nvSpPr>
            <p:spPr bwMode="auto">
              <a:xfrm>
                <a:off x="5102460" y="1544146"/>
                <a:ext cx="6400800" cy="914400"/>
              </a:xfrm>
              <a:prstGeom prst="rect">
                <a:avLst/>
              </a:prstGeom>
              <a:solidFill>
                <a:srgbClr val="00528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BDF0640B-D0F3-46A9-8C15-45EEBCFE48CF}"/>
                  </a:ext>
                </a:extLst>
              </p:cNvPr>
              <p:cNvSpPr txBox="1"/>
              <p:nvPr/>
            </p:nvSpPr>
            <p:spPr>
              <a:xfrm>
                <a:off x="6206400" y="1649302"/>
                <a:ext cx="5029200" cy="704088"/>
              </a:xfrm>
              <a:prstGeom prst="rect">
                <a:avLst/>
              </a:prstGeom>
              <a:noFill/>
            </p:spPr>
            <p:txBody>
              <a:bodyPr wrap="square" rtlCol="0">
                <a:spAutoFit/>
              </a:bodyPr>
              <a:lstStyle/>
              <a:p>
                <a:r>
                  <a:rPr lang="en-US" sz="2200">
                    <a:latin typeface="Franklin Gothic Medium" panose="020B0603020102020204" pitchFamily="34" charset="0"/>
                  </a:rPr>
                  <a:t>Your Staff </a:t>
                </a:r>
                <a:r>
                  <a:rPr lang="en-US" sz="1800">
                    <a:latin typeface="Franklin Gothic Medium Cond" panose="020B0606030402020204" pitchFamily="34" charset="0"/>
                  </a:rPr>
                  <a:t>- Develop security awareness and vigilance</a:t>
                </a:r>
              </a:p>
            </p:txBody>
          </p:sp>
          <p:pic>
            <p:nvPicPr>
              <p:cNvPr id="28" name="Picture 27" descr="Icon&#10;&#10;Description automatically generated">
                <a:extLst>
                  <a:ext uri="{FF2B5EF4-FFF2-40B4-BE49-F238E27FC236}">
                    <a16:creationId xmlns:a16="http://schemas.microsoft.com/office/drawing/2014/main" id="{36C2AA70-5164-41BF-8D89-86798FCF7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6035" y="1772746"/>
                <a:ext cx="502683" cy="457200"/>
              </a:xfrm>
              <a:prstGeom prst="rect">
                <a:avLst/>
              </a:prstGeom>
            </p:spPr>
          </p:pic>
        </p:grpSp>
        <p:grpSp>
          <p:nvGrpSpPr>
            <p:cNvPr id="17" name="Group 16">
              <a:extLst>
                <a:ext uri="{FF2B5EF4-FFF2-40B4-BE49-F238E27FC236}">
                  <a16:creationId xmlns:a16="http://schemas.microsoft.com/office/drawing/2014/main" id="{880BD172-D102-42B5-8C98-7CB854D09F63}"/>
                </a:ext>
              </a:extLst>
            </p:cNvPr>
            <p:cNvGrpSpPr/>
            <p:nvPr/>
          </p:nvGrpSpPr>
          <p:grpSpPr>
            <a:xfrm>
              <a:off x="5095792" y="2480795"/>
              <a:ext cx="6400800" cy="914400"/>
              <a:chOff x="5102460" y="2595706"/>
              <a:chExt cx="6400800" cy="914400"/>
            </a:xfrm>
          </p:grpSpPr>
          <p:sp>
            <p:nvSpPr>
              <p:cNvPr id="16" name="Rectangle 15">
                <a:extLst>
                  <a:ext uri="{FF2B5EF4-FFF2-40B4-BE49-F238E27FC236}">
                    <a16:creationId xmlns:a16="http://schemas.microsoft.com/office/drawing/2014/main" id="{B336DABF-EC1B-4811-AC93-20625274C4F0}"/>
                  </a:ext>
                </a:extLst>
              </p:cNvPr>
              <p:cNvSpPr/>
              <p:nvPr/>
            </p:nvSpPr>
            <p:spPr bwMode="auto">
              <a:xfrm>
                <a:off x="5102460" y="2595706"/>
                <a:ext cx="6400800" cy="914400"/>
              </a:xfrm>
              <a:prstGeom prst="rect">
                <a:avLst/>
              </a:prstGeom>
              <a:solidFill>
                <a:srgbClr val="0078A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4" name="TextBox 23">
                <a:extLst>
                  <a:ext uri="{FF2B5EF4-FFF2-40B4-BE49-F238E27FC236}">
                    <a16:creationId xmlns:a16="http://schemas.microsoft.com/office/drawing/2014/main" id="{6D7C0FCF-EADA-42A4-8BBD-0FE27B8ECBD4}"/>
                  </a:ext>
                </a:extLst>
              </p:cNvPr>
              <p:cNvSpPr txBox="1"/>
              <p:nvPr/>
            </p:nvSpPr>
            <p:spPr>
              <a:xfrm>
                <a:off x="6206400" y="2729741"/>
                <a:ext cx="4689843" cy="707886"/>
              </a:xfrm>
              <a:prstGeom prst="rect">
                <a:avLst/>
              </a:prstGeom>
              <a:noFill/>
            </p:spPr>
            <p:txBody>
              <a:bodyPr wrap="square" rtlCol="0">
                <a:spAutoFit/>
              </a:bodyPr>
              <a:lstStyle/>
              <a:p>
                <a:r>
                  <a:rPr lang="en-US" sz="2200">
                    <a:latin typeface="Franklin Gothic Medium" panose="020B0603020102020204" pitchFamily="34" charset="0"/>
                  </a:rPr>
                  <a:t>Your Systems </a:t>
                </a:r>
                <a:r>
                  <a:rPr lang="en-US" sz="1800">
                    <a:latin typeface="Franklin Gothic Medium Cond" panose="020B0606030402020204" pitchFamily="34" charset="0"/>
                  </a:rPr>
                  <a:t>- Protect critical assets and applications</a:t>
                </a:r>
              </a:p>
            </p:txBody>
          </p:sp>
          <p:pic>
            <p:nvPicPr>
              <p:cNvPr id="29" name="Picture 28" descr="Icon&#10;&#10;Description automatically generated">
                <a:extLst>
                  <a:ext uri="{FF2B5EF4-FFF2-40B4-BE49-F238E27FC236}">
                    <a16:creationId xmlns:a16="http://schemas.microsoft.com/office/drawing/2014/main" id="{2FBD5A0B-90E9-49FF-885D-F9011E45F1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6149" y="2824306"/>
                <a:ext cx="489407" cy="457200"/>
              </a:xfrm>
              <a:prstGeom prst="rect">
                <a:avLst/>
              </a:prstGeom>
            </p:spPr>
          </p:pic>
        </p:grpSp>
        <p:grpSp>
          <p:nvGrpSpPr>
            <p:cNvPr id="30" name="Group 29">
              <a:extLst>
                <a:ext uri="{FF2B5EF4-FFF2-40B4-BE49-F238E27FC236}">
                  <a16:creationId xmlns:a16="http://schemas.microsoft.com/office/drawing/2014/main" id="{A80FDFC9-C797-436A-8850-DC5E01E10A6B}"/>
                </a:ext>
              </a:extLst>
            </p:cNvPr>
            <p:cNvGrpSpPr/>
            <p:nvPr/>
          </p:nvGrpSpPr>
          <p:grpSpPr>
            <a:xfrm>
              <a:off x="5095792" y="3530281"/>
              <a:ext cx="6400800" cy="914400"/>
              <a:chOff x="5089124" y="3530281"/>
              <a:chExt cx="6400800" cy="914400"/>
            </a:xfrm>
          </p:grpSpPr>
          <p:sp>
            <p:nvSpPr>
              <p:cNvPr id="19" name="Rectangle 18">
                <a:extLst>
                  <a:ext uri="{FF2B5EF4-FFF2-40B4-BE49-F238E27FC236}">
                    <a16:creationId xmlns:a16="http://schemas.microsoft.com/office/drawing/2014/main" id="{56CCF47E-2016-4EA9-BCE9-5F702013E11D}"/>
                  </a:ext>
                </a:extLst>
              </p:cNvPr>
              <p:cNvSpPr/>
              <p:nvPr/>
            </p:nvSpPr>
            <p:spPr bwMode="auto">
              <a:xfrm>
                <a:off x="5089124" y="3530281"/>
                <a:ext cx="6400800" cy="914400"/>
              </a:xfrm>
              <a:prstGeom prst="rect">
                <a:avLst/>
              </a:prstGeom>
              <a:solidFill>
                <a:srgbClr val="5E973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54530A1-72B0-422E-B661-6B8CE4DA33C8}"/>
                  </a:ext>
                </a:extLst>
              </p:cNvPr>
              <p:cNvSpPr txBox="1"/>
              <p:nvPr/>
            </p:nvSpPr>
            <p:spPr>
              <a:xfrm>
                <a:off x="6193064" y="3664316"/>
                <a:ext cx="4689843" cy="707886"/>
              </a:xfrm>
              <a:prstGeom prst="rect">
                <a:avLst/>
              </a:prstGeom>
              <a:noFill/>
            </p:spPr>
            <p:txBody>
              <a:bodyPr wrap="square" rtlCol="0">
                <a:spAutoFit/>
              </a:bodyPr>
              <a:lstStyle/>
              <a:p>
                <a:r>
                  <a:rPr lang="en-US" sz="2200">
                    <a:latin typeface="Franklin Gothic Medium" panose="020B0603020102020204" pitchFamily="34" charset="0"/>
                  </a:rPr>
                  <a:t>Your Surroundings</a:t>
                </a:r>
                <a:r>
                  <a:rPr lang="en-US" sz="2200">
                    <a:latin typeface="Franklin Gothic Medium Cond" panose="020B0606030402020204" pitchFamily="34" charset="0"/>
                  </a:rPr>
                  <a:t> </a:t>
                </a:r>
                <a:r>
                  <a:rPr lang="en-US" sz="1800">
                    <a:latin typeface="Franklin Gothic Medium Cond" panose="020B0606030402020204" pitchFamily="34" charset="0"/>
                  </a:rPr>
                  <a:t>- Ensure only those who belong on your digital workplace have access</a:t>
                </a:r>
              </a:p>
            </p:txBody>
          </p:sp>
          <p:pic>
            <p:nvPicPr>
              <p:cNvPr id="32" name="Picture 31" descr="Icon&#10;&#10;Description automatically generated">
                <a:extLst>
                  <a:ext uri="{FF2B5EF4-FFF2-40B4-BE49-F238E27FC236}">
                    <a16:creationId xmlns:a16="http://schemas.microsoft.com/office/drawing/2014/main" id="{7BB3D549-C710-4898-A746-BC0C266EF6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1135" y="3758881"/>
                <a:ext cx="459358" cy="457200"/>
              </a:xfrm>
              <a:prstGeom prst="rect">
                <a:avLst/>
              </a:prstGeom>
            </p:spPr>
          </p:pic>
        </p:grpSp>
        <p:grpSp>
          <p:nvGrpSpPr>
            <p:cNvPr id="14" name="Group 13">
              <a:extLst>
                <a:ext uri="{FF2B5EF4-FFF2-40B4-BE49-F238E27FC236}">
                  <a16:creationId xmlns:a16="http://schemas.microsoft.com/office/drawing/2014/main" id="{8B527286-EE05-4F7E-831C-90E52D6B8A1D}"/>
                </a:ext>
              </a:extLst>
            </p:cNvPr>
            <p:cNvGrpSpPr/>
            <p:nvPr/>
          </p:nvGrpSpPr>
          <p:grpSpPr>
            <a:xfrm>
              <a:off x="5095792" y="4558835"/>
              <a:ext cx="6400800" cy="914400"/>
              <a:chOff x="5102460" y="4693921"/>
              <a:chExt cx="6400800" cy="914400"/>
            </a:xfrm>
          </p:grpSpPr>
          <p:sp>
            <p:nvSpPr>
              <p:cNvPr id="22" name="Rectangle 21">
                <a:extLst>
                  <a:ext uri="{FF2B5EF4-FFF2-40B4-BE49-F238E27FC236}">
                    <a16:creationId xmlns:a16="http://schemas.microsoft.com/office/drawing/2014/main" id="{EBA3B358-C51A-46A7-B033-C5A58E26AAFC}"/>
                  </a:ext>
                </a:extLst>
              </p:cNvPr>
              <p:cNvSpPr/>
              <p:nvPr/>
            </p:nvSpPr>
            <p:spPr bwMode="auto">
              <a:xfrm>
                <a:off x="5102460" y="4693921"/>
                <a:ext cx="6400800" cy="914400"/>
              </a:xfrm>
              <a:prstGeom prst="rect">
                <a:avLst/>
              </a:prstGeom>
              <a:solidFill>
                <a:srgbClr val="9B212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extBox 1">
                <a:extLst>
                  <a:ext uri="{FF2B5EF4-FFF2-40B4-BE49-F238E27FC236}">
                    <a16:creationId xmlns:a16="http://schemas.microsoft.com/office/drawing/2014/main" id="{832B1D73-FBCD-4290-AABC-A866F418531C}"/>
                  </a:ext>
                </a:extLst>
              </p:cNvPr>
              <p:cNvSpPr txBox="1"/>
              <p:nvPr/>
            </p:nvSpPr>
            <p:spPr>
              <a:xfrm>
                <a:off x="6206400" y="4831081"/>
                <a:ext cx="5029200" cy="704088"/>
              </a:xfrm>
              <a:prstGeom prst="rect">
                <a:avLst/>
              </a:prstGeom>
              <a:noFill/>
            </p:spPr>
            <p:txBody>
              <a:bodyPr wrap="square" rtlCol="0">
                <a:spAutoFit/>
              </a:bodyPr>
              <a:lstStyle/>
              <a:p>
                <a:r>
                  <a:rPr lang="en-US" sz="2200">
                    <a:latin typeface="Franklin Gothic Medium" panose="020B0603020102020204" pitchFamily="34" charset="0"/>
                  </a:rPr>
                  <a:t>Your Data </a:t>
                </a:r>
                <a:r>
                  <a:rPr lang="en-US" sz="1800">
                    <a:latin typeface="Franklin Gothic Medium Cond" panose="020B0606030402020204" pitchFamily="34" charset="0"/>
                  </a:rPr>
                  <a:t>- Make backups and avoid loss of info critical operations</a:t>
                </a:r>
              </a:p>
              <a:p>
                <a:endParaRPr lang="en-US" sz="1600"/>
              </a:p>
            </p:txBody>
          </p:sp>
          <p:pic>
            <p:nvPicPr>
              <p:cNvPr id="33" name="Picture 32" descr="Icon&#10;&#10;Description automatically generated">
                <a:extLst>
                  <a:ext uri="{FF2B5EF4-FFF2-40B4-BE49-F238E27FC236}">
                    <a16:creationId xmlns:a16="http://schemas.microsoft.com/office/drawing/2014/main" id="{8A47F59A-C5A6-4071-B376-75CD175927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81375" y="4922521"/>
                <a:ext cx="638878" cy="457200"/>
              </a:xfrm>
              <a:prstGeom prst="rect">
                <a:avLst/>
              </a:prstGeom>
            </p:spPr>
          </p:pic>
        </p:grpSp>
        <p:grpSp>
          <p:nvGrpSpPr>
            <p:cNvPr id="15" name="Group 14">
              <a:extLst>
                <a:ext uri="{FF2B5EF4-FFF2-40B4-BE49-F238E27FC236}">
                  <a16:creationId xmlns:a16="http://schemas.microsoft.com/office/drawing/2014/main" id="{8A2C96E8-7D68-4044-8BD5-DEEAD6F05EA7}"/>
                </a:ext>
              </a:extLst>
            </p:cNvPr>
            <p:cNvGrpSpPr/>
            <p:nvPr/>
          </p:nvGrpSpPr>
          <p:grpSpPr>
            <a:xfrm>
              <a:off x="5095792" y="5609809"/>
              <a:ext cx="6400800" cy="914400"/>
              <a:chOff x="5102460" y="5807004"/>
              <a:chExt cx="6400800" cy="914400"/>
            </a:xfrm>
          </p:grpSpPr>
          <p:sp>
            <p:nvSpPr>
              <p:cNvPr id="25" name="Rectangle 24">
                <a:extLst>
                  <a:ext uri="{FF2B5EF4-FFF2-40B4-BE49-F238E27FC236}">
                    <a16:creationId xmlns:a16="http://schemas.microsoft.com/office/drawing/2014/main" id="{ECFAA1A4-2156-42EB-9658-765C4415B9AB}"/>
                  </a:ext>
                </a:extLst>
              </p:cNvPr>
              <p:cNvSpPr/>
              <p:nvPr/>
            </p:nvSpPr>
            <p:spPr bwMode="auto">
              <a:xfrm>
                <a:off x="5102460" y="5807004"/>
                <a:ext cx="6400800" cy="914400"/>
              </a:xfrm>
              <a:prstGeom prst="rect">
                <a:avLst/>
              </a:prstGeom>
              <a:solidFill>
                <a:srgbClr val="5A5B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D974CD5D-CE7B-4947-A741-D7902015385F}"/>
                  </a:ext>
                </a:extLst>
              </p:cNvPr>
              <p:cNvSpPr txBox="1"/>
              <p:nvPr/>
            </p:nvSpPr>
            <p:spPr>
              <a:xfrm>
                <a:off x="6206400" y="5941039"/>
                <a:ext cx="5029200" cy="707886"/>
              </a:xfrm>
              <a:prstGeom prst="rect">
                <a:avLst/>
              </a:prstGeom>
              <a:noFill/>
            </p:spPr>
            <p:txBody>
              <a:bodyPr wrap="square" rtlCol="0">
                <a:spAutoFit/>
              </a:bodyPr>
              <a:lstStyle/>
              <a:p>
                <a:r>
                  <a:rPr lang="en-US" sz="2200">
                    <a:latin typeface="Franklin Gothic Medium" panose="020B0603020102020204" pitchFamily="34" charset="0"/>
                  </a:rPr>
                  <a:t>Your Crisis Response</a:t>
                </a:r>
                <a:r>
                  <a:rPr lang="en-US" sz="2000">
                    <a:latin typeface="Franklin Gothic Medium" panose="020B0603020102020204" pitchFamily="34" charset="0"/>
                  </a:rPr>
                  <a:t> </a:t>
                </a:r>
                <a:r>
                  <a:rPr lang="en-US" sz="1800">
                    <a:latin typeface="Franklin Gothic Medium Cond" panose="020B0606030402020204" pitchFamily="34" charset="0"/>
                  </a:rPr>
                  <a:t>- Limit damage and quicken restoration of normal operations</a:t>
                </a:r>
              </a:p>
            </p:txBody>
          </p:sp>
          <p:pic>
            <p:nvPicPr>
              <p:cNvPr id="35" name="Picture 34" descr="Icon&#10;&#10;Description automatically generated">
                <a:extLst>
                  <a:ext uri="{FF2B5EF4-FFF2-40B4-BE49-F238E27FC236}">
                    <a16:creationId xmlns:a16="http://schemas.microsoft.com/office/drawing/2014/main" id="{80B5F50D-6862-4CB3-B418-9BD3C1780E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8481" y="6035604"/>
                <a:ext cx="741098" cy="457200"/>
              </a:xfrm>
              <a:prstGeom prst="rect">
                <a:avLst/>
              </a:prstGeom>
            </p:spPr>
          </p:pic>
        </p:grpSp>
      </p:grpSp>
      <p:sp>
        <p:nvSpPr>
          <p:cNvPr id="6" name="TextBox 5">
            <a:extLst>
              <a:ext uri="{FF2B5EF4-FFF2-40B4-BE49-F238E27FC236}">
                <a16:creationId xmlns:a16="http://schemas.microsoft.com/office/drawing/2014/main" id="{81A25EAB-4A6F-4E67-9980-57F6F18EA94E}"/>
              </a:ext>
            </a:extLst>
          </p:cNvPr>
          <p:cNvSpPr txBox="1"/>
          <p:nvPr/>
        </p:nvSpPr>
        <p:spPr>
          <a:xfrm>
            <a:off x="287521" y="6109391"/>
            <a:ext cx="4114800" cy="461665"/>
          </a:xfrm>
          <a:prstGeom prst="rect">
            <a:avLst/>
          </a:prstGeom>
          <a:noFill/>
        </p:spPr>
        <p:txBody>
          <a:bodyPr wrap="square" rtlCol="0">
            <a:spAutoFit/>
          </a:bodyPr>
          <a:lstStyle/>
          <a:p>
            <a:r>
              <a:rPr lang="en-US" sz="1200" dirty="0"/>
              <a:t>For more information, visit: https://www.cisa.gov/cyber-essentials</a:t>
            </a:r>
          </a:p>
        </p:txBody>
      </p:sp>
    </p:spTree>
    <p:extLst>
      <p:ext uri="{BB962C8B-B14F-4D97-AF65-F5344CB8AC3E}">
        <p14:creationId xmlns:p14="http://schemas.microsoft.com/office/powerpoint/2010/main" val="148588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3C13D-B6B4-45DF-8D09-7524E0731B42}"/>
              </a:ext>
            </a:extLst>
          </p:cNvPr>
          <p:cNvSpPr>
            <a:spLocks noGrp="1"/>
          </p:cNvSpPr>
          <p:nvPr>
            <p:ph type="ctrTitle"/>
          </p:nvPr>
        </p:nvSpPr>
        <p:spPr/>
        <p:txBody>
          <a:bodyPr/>
          <a:lstStyle/>
          <a:p>
            <a:pPr algn="ctr"/>
            <a:r>
              <a:rPr lang="en-US"/>
              <a:t>Awareness and Outreach Campaigns</a:t>
            </a:r>
          </a:p>
        </p:txBody>
      </p:sp>
      <p:sp>
        <p:nvSpPr>
          <p:cNvPr id="5" name="Rectangle 4">
            <a:extLst>
              <a:ext uri="{FF2B5EF4-FFF2-40B4-BE49-F238E27FC236}">
                <a16:creationId xmlns:a16="http://schemas.microsoft.com/office/drawing/2014/main" id="{932F7EB0-D96D-437F-9DB5-6BA505406059}"/>
              </a:ext>
            </a:extLst>
          </p:cNvPr>
          <p:cNvSpPr/>
          <p:nvPr/>
        </p:nvSpPr>
        <p:spPr bwMode="auto">
          <a:xfrm>
            <a:off x="0" y="1173822"/>
            <a:ext cx="12192000" cy="5715000"/>
          </a:xfrm>
          <a:prstGeom prst="rect">
            <a:avLst/>
          </a:prstGeom>
          <a:gradFill flip="none" rotWithShape="1">
            <a:gsLst>
              <a:gs pos="0">
                <a:srgbClr val="005288"/>
              </a:gs>
              <a:gs pos="75000">
                <a:srgbClr val="0078AE"/>
              </a:gs>
            </a:gsLst>
            <a:lin ang="0" scaled="1"/>
            <a:tileRect/>
          </a:gradFill>
          <a:ln w="9525" cap="flat" cmpd="sng" algn="ctr">
            <a:solidFill>
              <a:srgbClr val="DFE0E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F730A478-C28C-421B-8569-CBE7272048A9}"/>
              </a:ext>
            </a:extLst>
          </p:cNvPr>
          <p:cNvCxnSpPr/>
          <p:nvPr/>
        </p:nvCxnSpPr>
        <p:spPr bwMode="auto">
          <a:xfrm>
            <a:off x="381000" y="4000500"/>
            <a:ext cx="11430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BF75C84-F79A-40A1-BE65-6BFEF3C06A05}"/>
              </a:ext>
            </a:extLst>
          </p:cNvPr>
          <p:cNvCxnSpPr/>
          <p:nvPr/>
        </p:nvCxnSpPr>
        <p:spPr bwMode="auto">
          <a:xfrm>
            <a:off x="6096000" y="1440180"/>
            <a:ext cx="0" cy="512064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3CCB0A48-3655-4B52-B078-A1ECA6908C0F}"/>
              </a:ext>
            </a:extLst>
          </p:cNvPr>
          <p:cNvSpPr txBox="1"/>
          <p:nvPr/>
        </p:nvSpPr>
        <p:spPr>
          <a:xfrm>
            <a:off x="457203" y="1440180"/>
            <a:ext cx="5486400" cy="429768"/>
          </a:xfrm>
          <a:prstGeom prst="rect">
            <a:avLst/>
          </a:prstGeom>
          <a:noFill/>
        </p:spPr>
        <p:txBody>
          <a:bodyPr wrap="square" rtlCol="0">
            <a:spAutoFit/>
          </a:bodyPr>
          <a:lstStyle/>
          <a:p>
            <a:pPr algn="ctr"/>
            <a:r>
              <a:rPr lang="en-US" sz="2200">
                <a:latin typeface="Franklin Gothic Medium" panose="020B0603020102020204" pitchFamily="34" charset="0"/>
              </a:rPr>
              <a:t>Reduce the Risk of Ransomware Campaign</a:t>
            </a:r>
          </a:p>
        </p:txBody>
      </p:sp>
      <p:sp>
        <p:nvSpPr>
          <p:cNvPr id="11" name="TextBox 10">
            <a:extLst>
              <a:ext uri="{FF2B5EF4-FFF2-40B4-BE49-F238E27FC236}">
                <a16:creationId xmlns:a16="http://schemas.microsoft.com/office/drawing/2014/main" id="{49A07594-030B-411A-A3D0-E65398508B4A}"/>
              </a:ext>
            </a:extLst>
          </p:cNvPr>
          <p:cNvSpPr txBox="1"/>
          <p:nvPr/>
        </p:nvSpPr>
        <p:spPr>
          <a:xfrm>
            <a:off x="6400812" y="1440180"/>
            <a:ext cx="5181588" cy="429768"/>
          </a:xfrm>
          <a:prstGeom prst="rect">
            <a:avLst/>
          </a:prstGeom>
          <a:noFill/>
        </p:spPr>
        <p:txBody>
          <a:bodyPr wrap="square" rtlCol="0">
            <a:spAutoFit/>
          </a:bodyPr>
          <a:lstStyle/>
          <a:p>
            <a:pPr algn="ctr"/>
            <a:r>
              <a:rPr lang="en-US" sz="2200">
                <a:latin typeface="Franklin Gothic Medium" panose="020B0603020102020204" pitchFamily="34" charset="0"/>
              </a:rPr>
              <a:t>Cybersecurity Awareness Month</a:t>
            </a:r>
          </a:p>
        </p:txBody>
      </p:sp>
      <p:sp>
        <p:nvSpPr>
          <p:cNvPr id="12" name="TextBox 11">
            <a:extLst>
              <a:ext uri="{FF2B5EF4-FFF2-40B4-BE49-F238E27FC236}">
                <a16:creationId xmlns:a16="http://schemas.microsoft.com/office/drawing/2014/main" id="{CBE510E6-0686-4623-9734-13AF8B531A70}"/>
              </a:ext>
            </a:extLst>
          </p:cNvPr>
          <p:cNvSpPr txBox="1"/>
          <p:nvPr/>
        </p:nvSpPr>
        <p:spPr>
          <a:xfrm>
            <a:off x="609609" y="4131742"/>
            <a:ext cx="5181588" cy="429768"/>
          </a:xfrm>
          <a:prstGeom prst="rect">
            <a:avLst/>
          </a:prstGeom>
          <a:noFill/>
        </p:spPr>
        <p:txBody>
          <a:bodyPr wrap="square" rtlCol="0">
            <a:spAutoFit/>
          </a:bodyPr>
          <a:lstStyle/>
          <a:p>
            <a:pPr algn="ctr"/>
            <a:r>
              <a:rPr lang="en-US" sz="2200">
                <a:latin typeface="Franklin Gothic Medium" panose="020B0603020102020204" pitchFamily="34" charset="0"/>
              </a:rPr>
              <a:t>National Preparedness Month</a:t>
            </a:r>
          </a:p>
        </p:txBody>
      </p:sp>
      <p:sp>
        <p:nvSpPr>
          <p:cNvPr id="13" name="TextBox 12">
            <a:extLst>
              <a:ext uri="{FF2B5EF4-FFF2-40B4-BE49-F238E27FC236}">
                <a16:creationId xmlns:a16="http://schemas.microsoft.com/office/drawing/2014/main" id="{3FD41AE3-DE53-43F3-8C08-481BF451535F}"/>
              </a:ext>
            </a:extLst>
          </p:cNvPr>
          <p:cNvSpPr txBox="1"/>
          <p:nvPr/>
        </p:nvSpPr>
        <p:spPr>
          <a:xfrm>
            <a:off x="6400812" y="4131742"/>
            <a:ext cx="5181588" cy="429768"/>
          </a:xfrm>
          <a:prstGeom prst="rect">
            <a:avLst/>
          </a:prstGeom>
          <a:noFill/>
        </p:spPr>
        <p:txBody>
          <a:bodyPr wrap="square" rtlCol="0">
            <a:spAutoFit/>
          </a:bodyPr>
          <a:lstStyle/>
          <a:p>
            <a:pPr algn="ctr"/>
            <a:r>
              <a:rPr lang="en-US" sz="2200">
                <a:latin typeface="Franklin Gothic Medium" panose="020B0603020102020204" pitchFamily="34" charset="0"/>
              </a:rPr>
              <a:t>Infrastructure Security Month</a:t>
            </a:r>
          </a:p>
        </p:txBody>
      </p:sp>
      <p:sp>
        <p:nvSpPr>
          <p:cNvPr id="14" name="TextBox 13">
            <a:extLst>
              <a:ext uri="{FF2B5EF4-FFF2-40B4-BE49-F238E27FC236}">
                <a16:creationId xmlns:a16="http://schemas.microsoft.com/office/drawing/2014/main" id="{5A297FC1-9EED-4CAB-A661-CBB74C5449D8}"/>
              </a:ext>
            </a:extLst>
          </p:cNvPr>
          <p:cNvSpPr txBox="1"/>
          <p:nvPr/>
        </p:nvSpPr>
        <p:spPr>
          <a:xfrm>
            <a:off x="457203" y="1971460"/>
            <a:ext cx="5486400" cy="1600438"/>
          </a:xfrm>
          <a:prstGeom prst="rect">
            <a:avLst/>
          </a:prstGeom>
          <a:noFill/>
        </p:spPr>
        <p:txBody>
          <a:bodyPr wrap="square" rtlCol="0">
            <a:spAutoFit/>
          </a:bodyPr>
          <a:lstStyle/>
          <a:p>
            <a:pPr marL="342900" indent="-342900">
              <a:buFont typeface="Arial" panose="020B0604020202020204" pitchFamily="34" charset="0"/>
              <a:buChar char="•"/>
            </a:pPr>
            <a:r>
              <a:rPr lang="en-US" sz="1400">
                <a:latin typeface="Franklin Gothic Medium Cond" panose="020B0606030402020204" pitchFamily="34" charset="0"/>
              </a:rPr>
              <a:t>On January 21, CISA launched its ransomware awareness campaign, “Reduce the Risk of Ransomware”, as a focused, coordinated, and sustained effort to combat ransomware.</a:t>
            </a:r>
          </a:p>
          <a:p>
            <a:pPr marL="342900" indent="-342900">
              <a:buFont typeface="Arial" panose="020B0604020202020204" pitchFamily="34" charset="0"/>
              <a:buChar char="•"/>
            </a:pPr>
            <a:r>
              <a:rPr lang="en-US" sz="1400">
                <a:latin typeface="Franklin Gothic Medium Cond" panose="020B0606030402020204" pitchFamily="34" charset="0"/>
              </a:rPr>
              <a:t>For more information visit </a:t>
            </a:r>
            <a:r>
              <a:rPr lang="en-US" sz="1400">
                <a:latin typeface="Franklin Gothic Medium Cond" panose="020B0606030402020204" pitchFamily="34" charset="0"/>
                <a:hlinkClick r:id="rId3">
                  <a:extLst>
                    <a:ext uri="{A12FA001-AC4F-418D-AE19-62706E023703}">
                      <ahyp:hlinkClr xmlns:ahyp="http://schemas.microsoft.com/office/drawing/2018/hyperlinkcolor" val="tx"/>
                    </a:ext>
                  </a:extLst>
                </a:hlinkClick>
              </a:rPr>
              <a:t>cisa.gov/ransomware</a:t>
            </a:r>
            <a:r>
              <a:rPr lang="en-US" sz="1400">
                <a:latin typeface="Franklin Gothic Medium Cond" panose="020B0606030402020204" pitchFamily="34" charset="0"/>
              </a:rPr>
              <a:t>. </a:t>
            </a:r>
          </a:p>
          <a:p>
            <a:pPr marL="342900" indent="-342900">
              <a:buFont typeface="Arial" panose="020B0604020202020204" pitchFamily="34" charset="0"/>
              <a:buChar char="•"/>
            </a:pPr>
            <a:r>
              <a:rPr lang="en-US" sz="1400">
                <a:latin typeface="Franklin Gothic Medium Cond" panose="020B0606030402020204" pitchFamily="34" charset="0"/>
              </a:rPr>
              <a:t>On March 31, Secretary Mayorkas announced a 60-day Ransomware Sprint during which DHS will step up efforts to prevent and respond to these malicious activities. CISA will be playing a leading role in this sprint. </a:t>
            </a:r>
          </a:p>
        </p:txBody>
      </p:sp>
      <p:sp>
        <p:nvSpPr>
          <p:cNvPr id="2" name="TextBox 1">
            <a:extLst>
              <a:ext uri="{FF2B5EF4-FFF2-40B4-BE49-F238E27FC236}">
                <a16:creationId xmlns:a16="http://schemas.microsoft.com/office/drawing/2014/main" id="{4A9336A9-E2F4-46F7-B4AB-0DFB7E3A9702}"/>
              </a:ext>
            </a:extLst>
          </p:cNvPr>
          <p:cNvSpPr txBox="1"/>
          <p:nvPr/>
        </p:nvSpPr>
        <p:spPr>
          <a:xfrm>
            <a:off x="457203" y="4639502"/>
            <a:ext cx="5486400" cy="1384995"/>
          </a:xfrm>
          <a:prstGeom prst="rect">
            <a:avLst/>
          </a:prstGeom>
          <a:noFill/>
        </p:spPr>
        <p:txBody>
          <a:bodyPr wrap="square" rtlCol="0">
            <a:spAutoFit/>
          </a:bodyPr>
          <a:lstStyle/>
          <a:p>
            <a:pPr marL="342900" indent="-342900">
              <a:buFont typeface="Arial" panose="020B0604020202020204" pitchFamily="34" charset="0"/>
              <a:buChar char="•"/>
            </a:pPr>
            <a:r>
              <a:rPr lang="en-US" sz="1400">
                <a:latin typeface="Franklin Gothic Medium Cond" panose="020B0606030402020204" pitchFamily="34" charset="0"/>
              </a:rPr>
              <a:t>National Preparedness Month (NPM) is recognized each September to promote family and community disaster planning now and throughout the year.</a:t>
            </a:r>
          </a:p>
          <a:p>
            <a:pPr marL="342900" indent="-342900">
              <a:buFont typeface="Arial" panose="020B0604020202020204" pitchFamily="34" charset="0"/>
              <a:buChar char="•"/>
            </a:pPr>
            <a:r>
              <a:rPr lang="en-US" sz="1400">
                <a:latin typeface="Franklin Gothic Medium Cond" panose="020B0606030402020204" pitchFamily="34" charset="0"/>
              </a:rPr>
              <a:t>Last year’s theme was "Disasters Don’t Wait. Make Your Plan Today.”</a:t>
            </a:r>
          </a:p>
          <a:p>
            <a:pPr marL="342900" indent="-342900">
              <a:buFont typeface="Arial" panose="020B0604020202020204" pitchFamily="34" charset="0"/>
              <a:buChar char="•"/>
            </a:pPr>
            <a:r>
              <a:rPr lang="en-US" sz="1400">
                <a:latin typeface="Franklin Gothic Medium Cond" panose="020B0606030402020204" pitchFamily="34" charset="0"/>
              </a:rPr>
              <a:t>Each week of the month highlights an actionable step towards increasing national preparedness.</a:t>
            </a:r>
          </a:p>
        </p:txBody>
      </p:sp>
      <p:sp>
        <p:nvSpPr>
          <p:cNvPr id="6" name="TextBox 5">
            <a:extLst>
              <a:ext uri="{FF2B5EF4-FFF2-40B4-BE49-F238E27FC236}">
                <a16:creationId xmlns:a16="http://schemas.microsoft.com/office/drawing/2014/main" id="{B22FC70F-C822-4775-8FD2-FA9DFBC3C077}"/>
              </a:ext>
            </a:extLst>
          </p:cNvPr>
          <p:cNvSpPr txBox="1"/>
          <p:nvPr/>
        </p:nvSpPr>
        <p:spPr>
          <a:xfrm>
            <a:off x="6248406" y="1971460"/>
            <a:ext cx="5486400" cy="1600438"/>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Franklin Gothic Medium Cond" panose="020B0606030402020204" pitchFamily="34" charset="0"/>
              </a:rPr>
              <a:t>Every year since 2003 October has been recognized as Cybersecurity Awareness Month.</a:t>
            </a:r>
          </a:p>
          <a:p>
            <a:pPr marL="285750" indent="-285750">
              <a:buFont typeface="Arial" panose="020B0604020202020204" pitchFamily="34" charset="0"/>
              <a:buChar char="•"/>
            </a:pPr>
            <a:r>
              <a:rPr lang="en-US" sz="1400">
                <a:latin typeface="Franklin Gothic Medium Cond" panose="020B0606030402020204" pitchFamily="34" charset="0"/>
              </a:rPr>
              <a:t>The campaign is geared towards raising awareness about the importance of cybersecurity across our Nation, ensuring that all Americans have the resources they need to be safer and more secure online.</a:t>
            </a:r>
          </a:p>
          <a:p>
            <a:pPr marL="285750" indent="-285750">
              <a:buFont typeface="Arial" panose="020B0604020202020204" pitchFamily="34" charset="0"/>
              <a:buChar char="•"/>
            </a:pPr>
            <a:r>
              <a:rPr lang="en-US" sz="1400">
                <a:latin typeface="Franklin Gothic Medium Cond" panose="020B0606030402020204" pitchFamily="34" charset="0"/>
              </a:rPr>
              <a:t>Each week of the month highlights applicable cybersecurity best practices. Last year’s theme was “Do Your Part. #BeCyberSmart.”</a:t>
            </a:r>
          </a:p>
        </p:txBody>
      </p:sp>
      <p:sp>
        <p:nvSpPr>
          <p:cNvPr id="8" name="TextBox 7">
            <a:extLst>
              <a:ext uri="{FF2B5EF4-FFF2-40B4-BE49-F238E27FC236}">
                <a16:creationId xmlns:a16="http://schemas.microsoft.com/office/drawing/2014/main" id="{C0701BC9-A64F-480E-A291-EA1FE30ADBE2}"/>
              </a:ext>
            </a:extLst>
          </p:cNvPr>
          <p:cNvSpPr txBox="1"/>
          <p:nvPr/>
        </p:nvSpPr>
        <p:spPr>
          <a:xfrm>
            <a:off x="6248406" y="4639502"/>
            <a:ext cx="5486400" cy="2031325"/>
          </a:xfrm>
          <a:prstGeom prst="rect">
            <a:avLst/>
          </a:prstGeom>
          <a:noFill/>
        </p:spPr>
        <p:txBody>
          <a:bodyPr wrap="square" rtlCol="0">
            <a:spAutoFit/>
          </a:bodyPr>
          <a:lstStyle/>
          <a:p>
            <a:pPr marL="342900" indent="-342900">
              <a:buFont typeface="Arial" panose="020B0604020202020204" pitchFamily="34" charset="0"/>
              <a:buChar char="•"/>
            </a:pPr>
            <a:r>
              <a:rPr lang="en-US" sz="1400">
                <a:latin typeface="Franklin Gothic Medium Cond" panose="020B0606030402020204" pitchFamily="34" charset="0"/>
              </a:rPr>
              <a:t>Infrastructure Security Month is an annual effort recognized each November to educate and engage the private sector, all levels of government, and the public about the vital role critical infrastructure plays in our Nation’s wellbeing. </a:t>
            </a:r>
          </a:p>
          <a:p>
            <a:pPr marL="342900" indent="-342900">
              <a:buFont typeface="Arial" panose="020B0604020202020204" pitchFamily="34" charset="0"/>
              <a:buChar char="•"/>
            </a:pPr>
            <a:r>
              <a:rPr lang="en-US" sz="1400">
                <a:latin typeface="Franklin Gothic Medium Cond" panose="020B0606030402020204" pitchFamily="34" charset="0"/>
              </a:rPr>
              <a:t>Last year’s themes were: The Security and Response during a Global Pandemic, and the Future of Securing Critical Infrastructure.</a:t>
            </a:r>
          </a:p>
          <a:p>
            <a:pPr marL="342900" indent="-342900">
              <a:buFont typeface="Arial" panose="020B0604020202020204" pitchFamily="34" charset="0"/>
              <a:buChar char="•"/>
            </a:pPr>
            <a:r>
              <a:rPr lang="en-US" sz="1400">
                <a:latin typeface="Franklin Gothic Medium Cond" panose="020B0606030402020204" pitchFamily="34" charset="0"/>
              </a:rPr>
              <a:t>There are </a:t>
            </a:r>
            <a:r>
              <a:rPr lang="en-US" sz="1400">
                <a:latin typeface="Franklin Gothic Medium Cond" panose="020B0606030402020204" pitchFamily="34" charset="0"/>
                <a:hlinkClick r:id="rId4">
                  <a:extLst>
                    <a:ext uri="{A12FA001-AC4F-418D-AE19-62706E023703}">
                      <ahyp:hlinkClr xmlns:ahyp="http://schemas.microsoft.com/office/drawing/2018/hyperlinkcolor" val="tx"/>
                    </a:ext>
                  </a:extLst>
                </a:hlinkClick>
              </a:rPr>
              <a:t>16 critical infrastructure sectors </a:t>
            </a:r>
            <a:r>
              <a:rPr lang="en-US" sz="1400">
                <a:latin typeface="Franklin Gothic Medium Cond" panose="020B0606030402020204" pitchFamily="34" charset="0"/>
              </a:rPr>
              <a:t>whose assets, systems, and networks—both physical and virtual–are considered vital that their incapacitation or destruction would have a debilitating effect.</a:t>
            </a:r>
          </a:p>
        </p:txBody>
      </p:sp>
    </p:spTree>
    <p:extLst>
      <p:ext uri="{BB962C8B-B14F-4D97-AF65-F5344CB8AC3E}">
        <p14:creationId xmlns:p14="http://schemas.microsoft.com/office/powerpoint/2010/main" val="163873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E84F128-8F77-45B2-A4B4-A06A9FD804AE}"/>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A59F3C3-C92D-44E2-BABE-460F0E85119B}"/>
              </a:ext>
            </a:extLst>
          </p:cNvPr>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DFA53D71-3979-4AD1-A741-74F6EFCF248B}"/>
              </a:ext>
            </a:extLst>
          </p:cNvPr>
          <p:cNvPicPr>
            <a:picLocks noChangeAspect="1"/>
          </p:cNvPicPr>
          <p:nvPr/>
        </p:nvPicPr>
        <p:blipFill>
          <a:blip r:embed="rId3"/>
          <a:srcRect/>
          <a:stretch/>
        </p:blipFill>
        <p:spPr>
          <a:xfrm>
            <a:off x="0" y="0"/>
            <a:ext cx="12192001" cy="6858000"/>
          </a:xfrm>
          <a:prstGeom prst="rect">
            <a:avLst/>
          </a:prstGeom>
        </p:spPr>
      </p:pic>
    </p:spTree>
    <p:extLst>
      <p:ext uri="{BB962C8B-B14F-4D97-AF65-F5344CB8AC3E}">
        <p14:creationId xmlns:p14="http://schemas.microsoft.com/office/powerpoint/2010/main" val="422607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6DEA328-730F-459C-89C2-0DA6C312B346}"/>
              </a:ext>
            </a:extLst>
          </p:cNvPr>
          <p:cNvGraphicFramePr>
            <a:graphicFrameLocks noGrp="1"/>
          </p:cNvGraphicFramePr>
          <p:nvPr>
            <p:ph idx="1"/>
            <p:extLst>
              <p:ext uri="{D42A27DB-BD31-4B8C-83A1-F6EECF244321}">
                <p14:modId xmlns:p14="http://schemas.microsoft.com/office/powerpoint/2010/main" val="2289889104"/>
              </p:ext>
            </p:extLst>
          </p:nvPr>
        </p:nvGraphicFramePr>
        <p:xfrm>
          <a:off x="609600" y="1600200"/>
          <a:ext cx="10967085" cy="4081729"/>
        </p:xfrm>
        <a:graphic>
          <a:graphicData uri="http://schemas.openxmlformats.org/drawingml/2006/table">
            <a:tbl>
              <a:tblPr firstRow="1" firstCol="1" bandRow="1">
                <a:tableStyleId>{5C22544A-7EE6-4342-B048-85BDC9FD1C3A}</a:tableStyleId>
              </a:tblPr>
              <a:tblGrid>
                <a:gridCol w="1416295">
                  <a:extLst>
                    <a:ext uri="{9D8B030D-6E8A-4147-A177-3AD203B41FA5}">
                      <a16:colId xmlns:a16="http://schemas.microsoft.com/office/drawing/2014/main" val="2960231672"/>
                    </a:ext>
                  </a:extLst>
                </a:gridCol>
                <a:gridCol w="5298830">
                  <a:extLst>
                    <a:ext uri="{9D8B030D-6E8A-4147-A177-3AD203B41FA5}">
                      <a16:colId xmlns:a16="http://schemas.microsoft.com/office/drawing/2014/main" val="2839461855"/>
                    </a:ext>
                  </a:extLst>
                </a:gridCol>
                <a:gridCol w="4251960">
                  <a:extLst>
                    <a:ext uri="{9D8B030D-6E8A-4147-A177-3AD203B41FA5}">
                      <a16:colId xmlns:a16="http://schemas.microsoft.com/office/drawing/2014/main" val="4113029530"/>
                    </a:ext>
                  </a:extLst>
                </a:gridCol>
              </a:tblGrid>
              <a:tr h="554134">
                <a:tc>
                  <a:txBody>
                    <a:bodyPr/>
                    <a:lstStyle/>
                    <a:p>
                      <a:pPr marL="0" marR="0" algn="ctr">
                        <a:spcBef>
                          <a:spcPts val="0"/>
                        </a:spcBef>
                        <a:spcAft>
                          <a:spcPts val="0"/>
                        </a:spcAft>
                      </a:pPr>
                      <a:r>
                        <a:rPr lang="en-US" sz="1600" b="1">
                          <a:effectLst/>
                          <a:latin typeface="+mn-lt"/>
                        </a:rPr>
                        <a:t>Region</a:t>
                      </a:r>
                      <a:endParaRPr lang="en-US" sz="1600" b="1">
                        <a:effectLs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1">
                          <a:effectLst/>
                          <a:latin typeface="+mn-lt"/>
                        </a:rPr>
                        <a:t>Regional Supervisory Outreach Coordinator (RSOC)</a:t>
                      </a:r>
                      <a:endParaRPr lang="en-US" sz="1600" b="1">
                        <a:effectLs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1">
                          <a:effectLst/>
                          <a:latin typeface="+mn-lt"/>
                        </a:rPr>
                        <a:t>Email</a:t>
                      </a:r>
                      <a:endParaRPr lang="en-US" sz="1600" b="1">
                        <a:effectLst/>
                        <a:latin typeface="+mn-lt"/>
                        <a:ea typeface="Calibri" panose="020F0502020204030204" pitchFamily="34" charset="0"/>
                      </a:endParaRPr>
                    </a:p>
                  </a:txBody>
                  <a:tcPr marL="85890" marR="85890" marT="0" marB="0" anchor="ctr">
                    <a:solidFill>
                      <a:srgbClr val="005288"/>
                    </a:solidFill>
                  </a:tcPr>
                </a:tc>
                <a:extLst>
                  <a:ext uri="{0D108BD9-81ED-4DB2-BD59-A6C34878D82A}">
                    <a16:rowId xmlns:a16="http://schemas.microsoft.com/office/drawing/2014/main" val="2091705940"/>
                  </a:ext>
                </a:extLst>
              </a:tr>
              <a:tr h="342645">
                <a:tc>
                  <a:txBody>
                    <a:bodyPr/>
                    <a:lstStyle/>
                    <a:p>
                      <a:pPr marL="0" marR="0" algn="ctr">
                        <a:spcBef>
                          <a:spcPts val="0"/>
                        </a:spcBef>
                        <a:spcAft>
                          <a:spcPts val="0"/>
                        </a:spcAft>
                      </a:pPr>
                      <a:r>
                        <a:rPr lang="en-US" sz="1600" b="1">
                          <a:effectLst/>
                          <a:highlight>
                            <a:srgbClr val="005288"/>
                          </a:highlight>
                          <a:latin typeface="+mn-lt"/>
                        </a:rPr>
                        <a:t>Region 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Tracy Shawyer</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3"/>
                        </a:rPr>
                        <a:t>tracy.shawyer@cisa.dhs.gov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2533712133"/>
                  </a:ext>
                </a:extLst>
              </a:tr>
              <a:tr h="342645">
                <a:tc>
                  <a:txBody>
                    <a:bodyPr/>
                    <a:lstStyle/>
                    <a:p>
                      <a:pPr marL="0" marR="0" algn="ctr">
                        <a:spcBef>
                          <a:spcPts val="0"/>
                        </a:spcBef>
                        <a:spcAft>
                          <a:spcPts val="0"/>
                        </a:spcAft>
                      </a:pPr>
                      <a:r>
                        <a:rPr lang="en-US" sz="1600" b="1">
                          <a:effectLst/>
                          <a:highlight>
                            <a:srgbClr val="005288"/>
                          </a:highlight>
                          <a:latin typeface="+mn-lt"/>
                        </a:rPr>
                        <a:t>Region II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Dan Mackey</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4"/>
                        </a:rPr>
                        <a:t>daniel.mackey@hq.dhs.gov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600424296"/>
                  </a:ext>
                </a:extLst>
              </a:tr>
              <a:tr h="342645">
                <a:tc>
                  <a:txBody>
                    <a:bodyPr/>
                    <a:lstStyle/>
                    <a:p>
                      <a:pPr marL="0" marR="0" algn="ctr">
                        <a:spcBef>
                          <a:spcPts val="0"/>
                        </a:spcBef>
                        <a:spcAft>
                          <a:spcPts val="0"/>
                        </a:spcAft>
                      </a:pPr>
                      <a:r>
                        <a:rPr lang="en-US" sz="1600" b="1">
                          <a:effectLst/>
                          <a:highlight>
                            <a:srgbClr val="005288"/>
                          </a:highlight>
                          <a:latin typeface="+mn-lt"/>
                        </a:rPr>
                        <a:t>Region III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John French</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5"/>
                        </a:rPr>
                        <a:t>john.french.2@hq.dhs.gov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710195922"/>
                  </a:ext>
                </a:extLst>
              </a:tr>
              <a:tr h="342645">
                <a:tc>
                  <a:txBody>
                    <a:bodyPr/>
                    <a:lstStyle/>
                    <a:p>
                      <a:pPr marL="0" marR="0" algn="ctr">
                        <a:spcBef>
                          <a:spcPts val="0"/>
                        </a:spcBef>
                        <a:spcAft>
                          <a:spcPts val="0"/>
                        </a:spcAft>
                      </a:pPr>
                      <a:r>
                        <a:rPr lang="en-US" sz="1600" b="1">
                          <a:effectLst/>
                          <a:highlight>
                            <a:srgbClr val="005288"/>
                          </a:highlight>
                          <a:latin typeface="+mn-lt"/>
                        </a:rPr>
                        <a:t>Region IV</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Sabrina Smith</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6"/>
                        </a:rPr>
                        <a:t>sabrina.smith@cisa.dhs.gov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413505117"/>
                  </a:ext>
                </a:extLst>
              </a:tr>
              <a:tr h="342645">
                <a:tc>
                  <a:txBody>
                    <a:bodyPr/>
                    <a:lstStyle/>
                    <a:p>
                      <a:pPr marL="0" marR="0" algn="ctr">
                        <a:spcBef>
                          <a:spcPts val="0"/>
                        </a:spcBef>
                        <a:spcAft>
                          <a:spcPts val="0"/>
                        </a:spcAft>
                      </a:pPr>
                      <a:r>
                        <a:rPr lang="en-US" sz="1600" b="1">
                          <a:effectLst/>
                          <a:highlight>
                            <a:srgbClr val="005288"/>
                          </a:highlight>
                          <a:latin typeface="+mn-lt"/>
                        </a:rPr>
                        <a:t>Region V</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Sam Duchac</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7"/>
                        </a:rPr>
                        <a:t>samuel.duchac@hq.dhs.gov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684410814"/>
                  </a:ext>
                </a:extLst>
              </a:tr>
              <a:tr h="342645">
                <a:tc>
                  <a:txBody>
                    <a:bodyPr/>
                    <a:lstStyle/>
                    <a:p>
                      <a:pPr marL="0" marR="0" algn="ctr">
                        <a:spcBef>
                          <a:spcPts val="0"/>
                        </a:spcBef>
                        <a:spcAft>
                          <a:spcPts val="0"/>
                        </a:spcAft>
                      </a:pPr>
                      <a:r>
                        <a:rPr lang="en-US" sz="1600" b="1">
                          <a:effectLst/>
                          <a:highlight>
                            <a:srgbClr val="005288"/>
                          </a:highlight>
                          <a:latin typeface="+mn-lt"/>
                        </a:rPr>
                        <a:t>Region VI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Michael Dailey</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8"/>
                        </a:rPr>
                        <a:t>Michael.a.dailey@cisa.dhs.gov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786608465"/>
                  </a:ext>
                </a:extLst>
              </a:tr>
              <a:tr h="380870">
                <a:tc>
                  <a:txBody>
                    <a:bodyPr/>
                    <a:lstStyle/>
                    <a:p>
                      <a:pPr marL="0" marR="0" algn="ctr">
                        <a:spcBef>
                          <a:spcPts val="0"/>
                        </a:spcBef>
                        <a:spcAft>
                          <a:spcPts val="0"/>
                        </a:spcAft>
                      </a:pPr>
                      <a:r>
                        <a:rPr lang="en-US" sz="1600" b="1">
                          <a:effectLst/>
                          <a:highlight>
                            <a:srgbClr val="005288"/>
                          </a:highlight>
                          <a:latin typeface="+mn-lt"/>
                        </a:rPr>
                        <a:t>Region VII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David Teska</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9"/>
                        </a:rPr>
                        <a:t>david.teska@cisa.dhs.gov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298766895"/>
                  </a:ext>
                </a:extLst>
              </a:tr>
              <a:tr h="396674">
                <a:tc>
                  <a:txBody>
                    <a:bodyPr/>
                    <a:lstStyle/>
                    <a:p>
                      <a:pPr marL="0" marR="0" algn="ctr">
                        <a:spcBef>
                          <a:spcPts val="0"/>
                        </a:spcBef>
                        <a:spcAft>
                          <a:spcPts val="0"/>
                        </a:spcAft>
                      </a:pPr>
                      <a:r>
                        <a:rPr lang="en-US" sz="1600" b="1">
                          <a:effectLst/>
                          <a:highlight>
                            <a:srgbClr val="005288"/>
                          </a:highlight>
                          <a:latin typeface="+mn-lt"/>
                        </a:rPr>
                        <a:t>Region VIII</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Dorothy Savola</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10"/>
                        </a:rPr>
                        <a:t>dorothy.savola@cisa.dhs.gov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214855194"/>
                  </a:ext>
                </a:extLst>
              </a:tr>
              <a:tr h="342645">
                <a:tc>
                  <a:txBody>
                    <a:bodyPr/>
                    <a:lstStyle/>
                    <a:p>
                      <a:pPr marL="0" marR="0" algn="ctr">
                        <a:spcBef>
                          <a:spcPts val="0"/>
                        </a:spcBef>
                        <a:spcAft>
                          <a:spcPts val="0"/>
                        </a:spcAft>
                      </a:pPr>
                      <a:r>
                        <a:rPr lang="en-US" sz="1600" b="1">
                          <a:effectLst/>
                          <a:highlight>
                            <a:srgbClr val="005288"/>
                          </a:highlight>
                          <a:latin typeface="+mn-lt"/>
                        </a:rPr>
                        <a:t>Region IX</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Merideth Secor</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11"/>
                        </a:rPr>
                        <a:t>merideth.secor@cisa.dhs.gov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3027626978"/>
                  </a:ext>
                </a:extLst>
              </a:tr>
              <a:tr h="351536">
                <a:tc>
                  <a:txBody>
                    <a:bodyPr/>
                    <a:lstStyle/>
                    <a:p>
                      <a:pPr marL="0" marR="0" algn="ctr">
                        <a:spcBef>
                          <a:spcPts val="0"/>
                        </a:spcBef>
                        <a:spcAft>
                          <a:spcPts val="0"/>
                        </a:spcAft>
                      </a:pPr>
                      <a:r>
                        <a:rPr lang="en-US" sz="1600" b="1">
                          <a:effectLst/>
                          <a:highlight>
                            <a:srgbClr val="005288"/>
                          </a:highlight>
                          <a:latin typeface="+mn-lt"/>
                        </a:rPr>
                        <a:t>Region X</a:t>
                      </a:r>
                      <a:endParaRPr lang="en-US" sz="1600" b="1">
                        <a:effectLst/>
                        <a:highlight>
                          <a:srgbClr val="005288"/>
                        </a:highlight>
                        <a:latin typeface="+mn-lt"/>
                        <a:ea typeface="Calibri" panose="020F0502020204030204" pitchFamily="34" charset="0"/>
                      </a:endParaRPr>
                    </a:p>
                  </a:txBody>
                  <a:tcPr marL="85890" marR="85890" marT="0" marB="0" anchor="ctr">
                    <a:solidFill>
                      <a:srgbClr val="005288"/>
                    </a:solidFill>
                  </a:tcPr>
                </a:tc>
                <a:tc>
                  <a:txBody>
                    <a:bodyPr/>
                    <a:lstStyle/>
                    <a:p>
                      <a:pPr marL="0" marR="0" algn="ctr">
                        <a:spcBef>
                          <a:spcPts val="0"/>
                        </a:spcBef>
                        <a:spcAft>
                          <a:spcPts val="0"/>
                        </a:spcAft>
                      </a:pPr>
                      <a:r>
                        <a:rPr lang="en-US" sz="1600" b="0">
                          <a:solidFill>
                            <a:srgbClr val="000000"/>
                          </a:solidFill>
                          <a:effectLst/>
                          <a:latin typeface="+mn-lt"/>
                        </a:rPr>
                        <a:t>Barrett Adams-Simmons</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tc>
                  <a:txBody>
                    <a:bodyPr/>
                    <a:lstStyle/>
                    <a:p>
                      <a:pPr marL="0" marR="0" algn="ctr">
                        <a:spcBef>
                          <a:spcPts val="0"/>
                        </a:spcBef>
                        <a:spcAft>
                          <a:spcPts val="0"/>
                        </a:spcAft>
                      </a:pPr>
                      <a:r>
                        <a:rPr lang="en-US" sz="1600" b="0">
                          <a:solidFill>
                            <a:srgbClr val="000000"/>
                          </a:solidFill>
                          <a:effectLst/>
                          <a:latin typeface="+mn-lt"/>
                          <a:hlinkClick r:id="rId12"/>
                        </a:rPr>
                        <a:t>Amanda.Adams-Simmons@cisa.dhs.gov</a:t>
                      </a:r>
                      <a:r>
                        <a:rPr lang="en-US" sz="1600" b="0">
                          <a:solidFill>
                            <a:srgbClr val="000000"/>
                          </a:solidFill>
                          <a:effectLst/>
                          <a:latin typeface="+mn-lt"/>
                        </a:rPr>
                        <a:t> </a:t>
                      </a:r>
                      <a:endParaRPr lang="en-US" sz="1600" b="0">
                        <a:solidFill>
                          <a:srgbClr val="000000"/>
                        </a:solidFill>
                        <a:effectLst/>
                        <a:latin typeface="+mn-lt"/>
                        <a:ea typeface="Calibri" panose="020F0502020204030204" pitchFamily="34" charset="0"/>
                      </a:endParaRPr>
                    </a:p>
                  </a:txBody>
                  <a:tcPr marL="85890" marR="85890" marT="0" marB="0" anchor="ctr">
                    <a:solidFill>
                      <a:schemeClr val="tx1"/>
                    </a:solidFill>
                  </a:tcPr>
                </a:tc>
                <a:extLst>
                  <a:ext uri="{0D108BD9-81ED-4DB2-BD59-A6C34878D82A}">
                    <a16:rowId xmlns:a16="http://schemas.microsoft.com/office/drawing/2014/main" val="92963915"/>
                  </a:ext>
                </a:extLst>
              </a:tr>
            </a:tbl>
          </a:graphicData>
        </a:graphic>
      </p:graphicFrame>
      <p:sp>
        <p:nvSpPr>
          <p:cNvPr id="3" name="Title 2">
            <a:extLst>
              <a:ext uri="{FF2B5EF4-FFF2-40B4-BE49-F238E27FC236}">
                <a16:creationId xmlns:a16="http://schemas.microsoft.com/office/drawing/2014/main" id="{468D519C-09E8-438C-A723-48DE10CBB076}"/>
              </a:ext>
            </a:extLst>
          </p:cNvPr>
          <p:cNvSpPr>
            <a:spLocks noGrp="1"/>
          </p:cNvSpPr>
          <p:nvPr>
            <p:ph type="ctrTitle"/>
          </p:nvPr>
        </p:nvSpPr>
        <p:spPr/>
        <p:txBody>
          <a:bodyPr/>
          <a:lstStyle/>
          <a:p>
            <a:r>
              <a:rPr lang="en-US"/>
              <a:t>Regional Contacts</a:t>
            </a:r>
          </a:p>
        </p:txBody>
      </p:sp>
    </p:spTree>
    <p:extLst>
      <p:ext uri="{BB962C8B-B14F-4D97-AF65-F5344CB8AC3E}">
        <p14:creationId xmlns:p14="http://schemas.microsoft.com/office/powerpoint/2010/main" val="265349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CF80B-65F6-43FF-A558-6AFC15406A77}"/>
              </a:ext>
            </a:extLst>
          </p:cNvPr>
          <p:cNvSpPr>
            <a:spLocks noGrp="1"/>
          </p:cNvSpPr>
          <p:nvPr>
            <p:ph type="ctrTitle"/>
          </p:nvPr>
        </p:nvSpPr>
        <p:spPr/>
        <p:txBody>
          <a:bodyPr/>
          <a:lstStyle/>
          <a:p>
            <a:r>
              <a:rPr lang="en-US" sz="3600" dirty="0"/>
              <a:t>     Tribal Emergency Communications Program</a:t>
            </a:r>
          </a:p>
        </p:txBody>
      </p:sp>
      <p:grpSp>
        <p:nvGrpSpPr>
          <p:cNvPr id="4" name="Group 3">
            <a:extLst>
              <a:ext uri="{FF2B5EF4-FFF2-40B4-BE49-F238E27FC236}">
                <a16:creationId xmlns:a16="http://schemas.microsoft.com/office/drawing/2014/main" id="{57A29528-5A02-44BD-9FA9-9A5A5FC7DE34}"/>
              </a:ext>
            </a:extLst>
          </p:cNvPr>
          <p:cNvGrpSpPr/>
          <p:nvPr/>
        </p:nvGrpSpPr>
        <p:grpSpPr>
          <a:xfrm>
            <a:off x="0" y="4577565"/>
            <a:ext cx="12192000" cy="1143000"/>
            <a:chOff x="0" y="4568687"/>
            <a:chExt cx="12192000" cy="1143000"/>
          </a:xfrm>
        </p:grpSpPr>
        <p:sp>
          <p:nvSpPr>
            <p:cNvPr id="28" name="Rectangle 27">
              <a:extLst>
                <a:ext uri="{FF2B5EF4-FFF2-40B4-BE49-F238E27FC236}">
                  <a16:creationId xmlns:a16="http://schemas.microsoft.com/office/drawing/2014/main" id="{50D60691-9D33-4517-93E0-9A371622CD67}"/>
                </a:ext>
              </a:extLst>
            </p:cNvPr>
            <p:cNvSpPr/>
            <p:nvPr/>
          </p:nvSpPr>
          <p:spPr bwMode="auto">
            <a:xfrm>
              <a:off x="1062810" y="4568687"/>
              <a:ext cx="11129190" cy="1143000"/>
            </a:xfrm>
            <a:prstGeom prst="rect">
              <a:avLst/>
            </a:prstGeom>
            <a:solidFill>
              <a:srgbClr val="5A5B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32" name="Picture 31">
              <a:extLst>
                <a:ext uri="{FF2B5EF4-FFF2-40B4-BE49-F238E27FC236}">
                  <a16:creationId xmlns:a16="http://schemas.microsoft.com/office/drawing/2014/main" id="{0AC300E9-DE9F-4109-8C8B-ED19601770E6}"/>
                </a:ext>
              </a:extLst>
            </p:cNvPr>
            <p:cNvPicPr>
              <a:picLocks noChangeAspect="1"/>
            </p:cNvPicPr>
            <p:nvPr/>
          </p:nvPicPr>
          <p:blipFill rotWithShape="1">
            <a:blip r:embed="rId3"/>
            <a:srcRect l="815"/>
            <a:stretch/>
          </p:blipFill>
          <p:spPr>
            <a:xfrm>
              <a:off x="0" y="4568687"/>
              <a:ext cx="1088339" cy="1143000"/>
            </a:xfrm>
            <a:prstGeom prst="rect">
              <a:avLst/>
            </a:prstGeom>
          </p:spPr>
        </p:pic>
      </p:grpSp>
      <p:grpSp>
        <p:nvGrpSpPr>
          <p:cNvPr id="7" name="Group 6">
            <a:extLst>
              <a:ext uri="{FF2B5EF4-FFF2-40B4-BE49-F238E27FC236}">
                <a16:creationId xmlns:a16="http://schemas.microsoft.com/office/drawing/2014/main" id="{39AFFB63-84C0-46D8-8AE2-15C02D528764}"/>
              </a:ext>
            </a:extLst>
          </p:cNvPr>
          <p:cNvGrpSpPr/>
          <p:nvPr/>
        </p:nvGrpSpPr>
        <p:grpSpPr>
          <a:xfrm>
            <a:off x="0" y="1162918"/>
            <a:ext cx="12192000" cy="1142999"/>
            <a:chOff x="0" y="1162918"/>
            <a:chExt cx="12192000" cy="1142999"/>
          </a:xfrm>
        </p:grpSpPr>
        <p:sp>
          <p:nvSpPr>
            <p:cNvPr id="21" name="Rectangle 20">
              <a:extLst>
                <a:ext uri="{FF2B5EF4-FFF2-40B4-BE49-F238E27FC236}">
                  <a16:creationId xmlns:a16="http://schemas.microsoft.com/office/drawing/2014/main" id="{B9BA3DE3-2710-4F99-BD3E-972323EE2430}"/>
                </a:ext>
              </a:extLst>
            </p:cNvPr>
            <p:cNvSpPr/>
            <p:nvPr/>
          </p:nvSpPr>
          <p:spPr bwMode="auto">
            <a:xfrm>
              <a:off x="1062810" y="1162918"/>
              <a:ext cx="11129190" cy="1142999"/>
            </a:xfrm>
            <a:prstGeom prst="rect">
              <a:avLst/>
            </a:prstGeom>
            <a:solidFill>
              <a:srgbClr val="2B465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23" name="Picture 22">
              <a:extLst>
                <a:ext uri="{FF2B5EF4-FFF2-40B4-BE49-F238E27FC236}">
                  <a16:creationId xmlns:a16="http://schemas.microsoft.com/office/drawing/2014/main" id="{FAFA6FA8-41D8-4DAD-AD3D-2F1EA6FF44B5}"/>
                </a:ext>
              </a:extLst>
            </p:cNvPr>
            <p:cNvPicPr>
              <a:picLocks noChangeAspect="1"/>
            </p:cNvPicPr>
            <p:nvPr/>
          </p:nvPicPr>
          <p:blipFill>
            <a:blip r:embed="rId4"/>
            <a:stretch>
              <a:fillRect/>
            </a:stretch>
          </p:blipFill>
          <p:spPr>
            <a:xfrm>
              <a:off x="0" y="1162918"/>
              <a:ext cx="1068404" cy="1142999"/>
            </a:xfrm>
            <a:prstGeom prst="rect">
              <a:avLst/>
            </a:prstGeom>
          </p:spPr>
        </p:pic>
      </p:grpSp>
      <p:sp>
        <p:nvSpPr>
          <p:cNvPr id="34" name="TextBox 33">
            <a:extLst>
              <a:ext uri="{FF2B5EF4-FFF2-40B4-BE49-F238E27FC236}">
                <a16:creationId xmlns:a16="http://schemas.microsoft.com/office/drawing/2014/main" id="{F5C22AD1-D080-42D2-BFDB-D2C6433E99C9}"/>
              </a:ext>
            </a:extLst>
          </p:cNvPr>
          <p:cNvSpPr txBox="1"/>
          <p:nvPr/>
        </p:nvSpPr>
        <p:spPr>
          <a:xfrm>
            <a:off x="1205685" y="1204065"/>
            <a:ext cx="10972800" cy="1060704"/>
          </a:xfrm>
          <a:prstGeom prst="rect">
            <a:avLst/>
          </a:prstGeom>
          <a:noFill/>
        </p:spPr>
        <p:txBody>
          <a:bodyPr wrap="square" rtlCol="0">
            <a:spAutoFit/>
          </a:bodyPr>
          <a:lstStyle/>
          <a:p>
            <a:pPr>
              <a:spcAft>
                <a:spcPts val="300"/>
              </a:spcAft>
            </a:pPr>
            <a:r>
              <a:rPr lang="en-US" sz="1600" dirty="0">
                <a:latin typeface="Franklin Gothic Medium" panose="020B0603020102020204" pitchFamily="34" charset="0"/>
              </a:rPr>
              <a:t>Governance Support: </a:t>
            </a:r>
          </a:p>
          <a:p>
            <a:r>
              <a:rPr lang="en-US" sz="1400" dirty="0">
                <a:latin typeface="Franklin Gothic Medium Cond" panose="020B0606030402020204" pitchFamily="34" charset="0"/>
              </a:rPr>
              <a:t>CISA interacts with tribes to establish and maintain collaborative and trusted relationships to support information and resource sharing; identify opportunities to strengthen tribal communications governance and infrastructure; and identify and document lessons learned and best practices to help CISA improve operable and interoperable communications service offerings to the public safety community.</a:t>
            </a:r>
          </a:p>
        </p:txBody>
      </p:sp>
      <p:grpSp>
        <p:nvGrpSpPr>
          <p:cNvPr id="6" name="Group 5">
            <a:extLst>
              <a:ext uri="{FF2B5EF4-FFF2-40B4-BE49-F238E27FC236}">
                <a16:creationId xmlns:a16="http://schemas.microsoft.com/office/drawing/2014/main" id="{E03F0A0C-0B47-433F-A79A-D0BFBC53F566}"/>
              </a:ext>
            </a:extLst>
          </p:cNvPr>
          <p:cNvGrpSpPr/>
          <p:nvPr/>
        </p:nvGrpSpPr>
        <p:grpSpPr>
          <a:xfrm>
            <a:off x="0" y="2293778"/>
            <a:ext cx="12192000" cy="1143000"/>
            <a:chOff x="0" y="2284900"/>
            <a:chExt cx="12192000" cy="1143000"/>
          </a:xfrm>
        </p:grpSpPr>
        <p:sp>
          <p:nvSpPr>
            <p:cNvPr id="25" name="Rectangle 24">
              <a:extLst>
                <a:ext uri="{FF2B5EF4-FFF2-40B4-BE49-F238E27FC236}">
                  <a16:creationId xmlns:a16="http://schemas.microsoft.com/office/drawing/2014/main" id="{A6762EEC-B2FE-46F8-A978-2F97A43A7745}"/>
                </a:ext>
              </a:extLst>
            </p:cNvPr>
            <p:cNvSpPr/>
            <p:nvPr/>
          </p:nvSpPr>
          <p:spPr bwMode="auto">
            <a:xfrm>
              <a:off x="1062810" y="2284900"/>
              <a:ext cx="11129190" cy="1143000"/>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id="{18C72597-475A-470A-8D72-E3AE7430545C}"/>
                </a:ext>
              </a:extLst>
            </p:cNvPr>
            <p:cNvPicPr>
              <a:picLocks noChangeAspect="1"/>
            </p:cNvPicPr>
            <p:nvPr/>
          </p:nvPicPr>
          <p:blipFill>
            <a:blip r:embed="rId5"/>
            <a:stretch>
              <a:fillRect/>
            </a:stretch>
          </p:blipFill>
          <p:spPr>
            <a:xfrm>
              <a:off x="0" y="2284900"/>
              <a:ext cx="1097280" cy="1143000"/>
            </a:xfrm>
            <a:prstGeom prst="rect">
              <a:avLst/>
            </a:prstGeom>
          </p:spPr>
        </p:pic>
      </p:grpSp>
      <p:sp>
        <p:nvSpPr>
          <p:cNvPr id="35" name="TextBox 34">
            <a:extLst>
              <a:ext uri="{FF2B5EF4-FFF2-40B4-BE49-F238E27FC236}">
                <a16:creationId xmlns:a16="http://schemas.microsoft.com/office/drawing/2014/main" id="{EFE47817-9001-4B33-86BB-2ED73944E0C0}"/>
              </a:ext>
            </a:extLst>
          </p:cNvPr>
          <p:cNvSpPr txBox="1"/>
          <p:nvPr/>
        </p:nvSpPr>
        <p:spPr>
          <a:xfrm>
            <a:off x="1205685" y="2326048"/>
            <a:ext cx="10972800" cy="807913"/>
          </a:xfrm>
          <a:prstGeom prst="rect">
            <a:avLst/>
          </a:prstGeom>
          <a:noFill/>
        </p:spPr>
        <p:txBody>
          <a:bodyPr wrap="square" rtlCol="0">
            <a:spAutoFit/>
          </a:bodyPr>
          <a:lstStyle/>
          <a:p>
            <a:pPr>
              <a:spcAft>
                <a:spcPts val="300"/>
              </a:spcAft>
            </a:pPr>
            <a:r>
              <a:rPr lang="en-US" sz="1600" dirty="0">
                <a:latin typeface="Franklin Gothic Medium" panose="020B0603020102020204" pitchFamily="34" charset="0"/>
              </a:rPr>
              <a:t>Technical Assistance Support: </a:t>
            </a:r>
          </a:p>
          <a:p>
            <a:r>
              <a:rPr lang="en-US" sz="1400" dirty="0">
                <a:latin typeface="Franklin Gothic Medium Cond" panose="020B0606030402020204" pitchFamily="34" charset="0"/>
              </a:rPr>
              <a:t>CISA coordinates outreach on multiple platforms to inform tribal leaders and officials about the services that CISA’s Interoperable Communications Technical Assistance Program provides at no cost to tribes. Access more information at cisa.gov/interoperable-communications-technical-assistance-program. </a:t>
            </a:r>
          </a:p>
        </p:txBody>
      </p:sp>
      <p:grpSp>
        <p:nvGrpSpPr>
          <p:cNvPr id="5" name="Group 4">
            <a:extLst>
              <a:ext uri="{FF2B5EF4-FFF2-40B4-BE49-F238E27FC236}">
                <a16:creationId xmlns:a16="http://schemas.microsoft.com/office/drawing/2014/main" id="{F72FCDB3-3497-4E50-8318-3303DCB8C5B0}"/>
              </a:ext>
            </a:extLst>
          </p:cNvPr>
          <p:cNvGrpSpPr/>
          <p:nvPr/>
        </p:nvGrpSpPr>
        <p:grpSpPr>
          <a:xfrm>
            <a:off x="0" y="3438990"/>
            <a:ext cx="12192000" cy="1143000"/>
            <a:chOff x="0" y="3430112"/>
            <a:chExt cx="12192000" cy="1143000"/>
          </a:xfrm>
        </p:grpSpPr>
        <p:sp>
          <p:nvSpPr>
            <p:cNvPr id="27" name="Rectangle 26">
              <a:extLst>
                <a:ext uri="{FF2B5EF4-FFF2-40B4-BE49-F238E27FC236}">
                  <a16:creationId xmlns:a16="http://schemas.microsoft.com/office/drawing/2014/main" id="{89161D8E-0C09-49C1-A045-9283169B6341}"/>
                </a:ext>
              </a:extLst>
            </p:cNvPr>
            <p:cNvSpPr/>
            <p:nvPr/>
          </p:nvSpPr>
          <p:spPr bwMode="auto">
            <a:xfrm>
              <a:off x="1062810" y="3430112"/>
              <a:ext cx="11129190" cy="1143000"/>
            </a:xfrm>
            <a:prstGeom prst="rect">
              <a:avLst/>
            </a:prstGeom>
            <a:solidFill>
              <a:srgbClr val="0078A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31" name="Picture 30">
              <a:extLst>
                <a:ext uri="{FF2B5EF4-FFF2-40B4-BE49-F238E27FC236}">
                  <a16:creationId xmlns:a16="http://schemas.microsoft.com/office/drawing/2014/main" id="{426D7F29-E6F0-4CBE-BBE8-995FBC700B2C}"/>
                </a:ext>
              </a:extLst>
            </p:cNvPr>
            <p:cNvPicPr>
              <a:picLocks noChangeAspect="1"/>
            </p:cNvPicPr>
            <p:nvPr/>
          </p:nvPicPr>
          <p:blipFill>
            <a:blip r:embed="rId6"/>
            <a:stretch>
              <a:fillRect/>
            </a:stretch>
          </p:blipFill>
          <p:spPr>
            <a:xfrm>
              <a:off x="0" y="3430112"/>
              <a:ext cx="1089966" cy="1143000"/>
            </a:xfrm>
            <a:prstGeom prst="rect">
              <a:avLst/>
            </a:prstGeom>
          </p:spPr>
        </p:pic>
      </p:grpSp>
      <p:sp>
        <p:nvSpPr>
          <p:cNvPr id="37" name="TextBox 36">
            <a:extLst>
              <a:ext uri="{FF2B5EF4-FFF2-40B4-BE49-F238E27FC236}">
                <a16:creationId xmlns:a16="http://schemas.microsoft.com/office/drawing/2014/main" id="{BFAE8B23-5EDB-4F5D-8991-925F2CA7B7F0}"/>
              </a:ext>
            </a:extLst>
          </p:cNvPr>
          <p:cNvSpPr txBox="1"/>
          <p:nvPr/>
        </p:nvSpPr>
        <p:spPr>
          <a:xfrm>
            <a:off x="1205685" y="3471260"/>
            <a:ext cx="10972800" cy="807913"/>
          </a:xfrm>
          <a:prstGeom prst="rect">
            <a:avLst/>
          </a:prstGeom>
          <a:noFill/>
        </p:spPr>
        <p:txBody>
          <a:bodyPr wrap="square" rtlCol="0">
            <a:spAutoFit/>
          </a:bodyPr>
          <a:lstStyle/>
          <a:p>
            <a:pPr>
              <a:spcAft>
                <a:spcPts val="300"/>
              </a:spcAft>
            </a:pPr>
            <a:r>
              <a:rPr lang="en-US" sz="1600">
                <a:latin typeface="Franklin Gothic Medium" panose="020B0603020102020204" pitchFamily="34" charset="0"/>
              </a:rPr>
              <a:t>Priority Services Support: </a:t>
            </a:r>
          </a:p>
          <a:p>
            <a:r>
              <a:rPr lang="en-US" sz="1400">
                <a:latin typeface="Franklin Gothic Medium Cond" panose="020B0606030402020204" pitchFamily="34" charset="0"/>
              </a:rPr>
              <a:t>CISA connects tribes with Priority Telecommunications Services, when applicable, which provide officials from national security and emergency preparedness (NS/EP) disciplines priority communications capabilities during congested scenarios and emergency circumstances.</a:t>
            </a:r>
          </a:p>
        </p:txBody>
      </p:sp>
      <p:sp>
        <p:nvSpPr>
          <p:cNvPr id="38" name="TextBox 37">
            <a:extLst>
              <a:ext uri="{FF2B5EF4-FFF2-40B4-BE49-F238E27FC236}">
                <a16:creationId xmlns:a16="http://schemas.microsoft.com/office/drawing/2014/main" id="{B8D31AA3-BEE6-499F-A2EC-B798F2A58BC2}"/>
              </a:ext>
            </a:extLst>
          </p:cNvPr>
          <p:cNvSpPr txBox="1"/>
          <p:nvPr/>
        </p:nvSpPr>
        <p:spPr>
          <a:xfrm>
            <a:off x="1205685" y="4618713"/>
            <a:ext cx="10972800" cy="807913"/>
          </a:xfrm>
          <a:prstGeom prst="rect">
            <a:avLst/>
          </a:prstGeom>
          <a:noFill/>
        </p:spPr>
        <p:txBody>
          <a:bodyPr wrap="square" rtlCol="0">
            <a:spAutoFit/>
          </a:bodyPr>
          <a:lstStyle/>
          <a:p>
            <a:pPr>
              <a:spcAft>
                <a:spcPts val="300"/>
              </a:spcAft>
            </a:pPr>
            <a:r>
              <a:rPr lang="en-US" sz="1600" dirty="0">
                <a:latin typeface="Franklin Gothic Medium" panose="020B0603020102020204" pitchFamily="34" charset="0"/>
              </a:rPr>
              <a:t>Information Sharing and Resources: </a:t>
            </a:r>
          </a:p>
          <a:p>
            <a:r>
              <a:rPr lang="en-US" sz="1400" dirty="0">
                <a:latin typeface="Franklin Gothic Medium Cond" panose="020B0606030402020204" pitchFamily="34" charset="0"/>
              </a:rPr>
              <a:t>CISA provides tribes with access to multiple resources, guidance documents, and tools to improve multi-jurisdictional and intergovernmental communications interoperability of existing communications systems and future networks through technologies and processes.</a:t>
            </a:r>
          </a:p>
        </p:txBody>
      </p:sp>
      <p:grpSp>
        <p:nvGrpSpPr>
          <p:cNvPr id="2" name="Group 1">
            <a:extLst>
              <a:ext uri="{FF2B5EF4-FFF2-40B4-BE49-F238E27FC236}">
                <a16:creationId xmlns:a16="http://schemas.microsoft.com/office/drawing/2014/main" id="{3C511F2C-D9D8-49F0-9D96-C432E9B4C798}"/>
              </a:ext>
            </a:extLst>
          </p:cNvPr>
          <p:cNvGrpSpPr/>
          <p:nvPr/>
        </p:nvGrpSpPr>
        <p:grpSpPr>
          <a:xfrm>
            <a:off x="0" y="5715000"/>
            <a:ext cx="12192000" cy="1143000"/>
            <a:chOff x="0" y="5715000"/>
            <a:chExt cx="12192000" cy="1143000"/>
          </a:xfrm>
        </p:grpSpPr>
        <p:sp>
          <p:nvSpPr>
            <p:cNvPr id="29" name="Rectangle 28">
              <a:extLst>
                <a:ext uri="{FF2B5EF4-FFF2-40B4-BE49-F238E27FC236}">
                  <a16:creationId xmlns:a16="http://schemas.microsoft.com/office/drawing/2014/main" id="{44CEC152-27F0-40A1-A670-CBB6BD753FEA}"/>
                </a:ext>
              </a:extLst>
            </p:cNvPr>
            <p:cNvSpPr/>
            <p:nvPr/>
          </p:nvSpPr>
          <p:spPr bwMode="auto">
            <a:xfrm>
              <a:off x="1062810" y="5715000"/>
              <a:ext cx="11129190" cy="1143000"/>
            </a:xfrm>
            <a:prstGeom prst="rect">
              <a:avLst/>
            </a:prstGeom>
            <a:solidFill>
              <a:srgbClr val="323A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33" name="Picture 32">
              <a:extLst>
                <a:ext uri="{FF2B5EF4-FFF2-40B4-BE49-F238E27FC236}">
                  <a16:creationId xmlns:a16="http://schemas.microsoft.com/office/drawing/2014/main" id="{66D997B7-BB37-40B6-8427-125C484B398B}"/>
                </a:ext>
              </a:extLst>
            </p:cNvPr>
            <p:cNvPicPr>
              <a:picLocks noChangeAspect="1"/>
            </p:cNvPicPr>
            <p:nvPr/>
          </p:nvPicPr>
          <p:blipFill rotWithShape="1">
            <a:blip r:embed="rId7"/>
            <a:srcRect t="1" b="4464"/>
            <a:stretch/>
          </p:blipFill>
          <p:spPr>
            <a:xfrm>
              <a:off x="0" y="5715003"/>
              <a:ext cx="1062810" cy="1142994"/>
            </a:xfrm>
            <a:prstGeom prst="rect">
              <a:avLst/>
            </a:prstGeom>
          </p:spPr>
        </p:pic>
      </p:grpSp>
      <p:sp>
        <p:nvSpPr>
          <p:cNvPr id="39" name="TextBox 38">
            <a:extLst>
              <a:ext uri="{FF2B5EF4-FFF2-40B4-BE49-F238E27FC236}">
                <a16:creationId xmlns:a16="http://schemas.microsoft.com/office/drawing/2014/main" id="{C9EACAA1-ADB7-47E7-9A0D-97CAFE6FE12B}"/>
              </a:ext>
            </a:extLst>
          </p:cNvPr>
          <p:cNvSpPr txBox="1"/>
          <p:nvPr/>
        </p:nvSpPr>
        <p:spPr>
          <a:xfrm>
            <a:off x="1205685" y="5756148"/>
            <a:ext cx="10972800" cy="1060704"/>
          </a:xfrm>
          <a:prstGeom prst="rect">
            <a:avLst/>
          </a:prstGeom>
          <a:noFill/>
        </p:spPr>
        <p:txBody>
          <a:bodyPr wrap="square" rtlCol="0">
            <a:spAutoFit/>
          </a:bodyPr>
          <a:lstStyle/>
          <a:p>
            <a:pPr>
              <a:spcAft>
                <a:spcPts val="300"/>
              </a:spcAft>
            </a:pPr>
            <a:r>
              <a:rPr lang="en-US" sz="1600" dirty="0">
                <a:latin typeface="Franklin Gothic Medium" panose="020B0603020102020204" pitchFamily="34" charset="0"/>
              </a:rPr>
              <a:t>Partnership Coordination: </a:t>
            </a:r>
          </a:p>
          <a:p>
            <a:r>
              <a:rPr lang="en-US" sz="1400" dirty="0">
                <a:latin typeface="Franklin Gothic Medium Cond" panose="020B0606030402020204" pitchFamily="34" charset="0"/>
              </a:rPr>
              <a:t>CISA facilitates collaboration through multiple partnerships and working groups comprised of participants from all levels of government, including tribes. These partnerships and groups enable information and resource sharing and provide a forum to strengthen NS/EP infrastructure, develop tools and resources, and provide a voice in the public safety communications community.</a:t>
            </a:r>
          </a:p>
        </p:txBody>
      </p:sp>
      <p:pic>
        <p:nvPicPr>
          <p:cNvPr id="18" name="Graphic 17" descr="Connections">
            <a:hlinkClick r:id="rId8"/>
            <a:extLst>
              <a:ext uri="{FF2B5EF4-FFF2-40B4-BE49-F238E27FC236}">
                <a16:creationId xmlns:a16="http://schemas.microsoft.com/office/drawing/2014/main" id="{C5C03E10-369C-4459-BD0F-8A7F7183DF7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8409" y="205740"/>
            <a:ext cx="731520" cy="731520"/>
          </a:xfrm>
          <a:prstGeom prst="rect">
            <a:avLst/>
          </a:prstGeom>
        </p:spPr>
      </p:pic>
      <p:sp>
        <p:nvSpPr>
          <p:cNvPr id="8" name="TextBox 7">
            <a:extLst>
              <a:ext uri="{FF2B5EF4-FFF2-40B4-BE49-F238E27FC236}">
                <a16:creationId xmlns:a16="http://schemas.microsoft.com/office/drawing/2014/main" id="{B1CADDE5-5CA9-493E-85EB-B83F08A43A5D}"/>
              </a:ext>
            </a:extLst>
          </p:cNvPr>
          <p:cNvSpPr txBox="1"/>
          <p:nvPr/>
        </p:nvSpPr>
        <p:spPr>
          <a:xfrm>
            <a:off x="1205685" y="806403"/>
            <a:ext cx="6471465" cy="276999"/>
          </a:xfrm>
          <a:prstGeom prst="rect">
            <a:avLst/>
          </a:prstGeom>
          <a:noFill/>
        </p:spPr>
        <p:txBody>
          <a:bodyPr wrap="square" rtlCol="0">
            <a:spAutoFit/>
          </a:bodyPr>
          <a:lstStyle/>
          <a:p>
            <a:r>
              <a:rPr lang="en-US" sz="1200" dirty="0">
                <a:solidFill>
                  <a:srgbClr val="2B4658"/>
                </a:solidFill>
              </a:rPr>
              <a:t>For more information, visit: https://www.cisa.gov/tribal-emergency-communications-program</a:t>
            </a:r>
          </a:p>
        </p:txBody>
      </p:sp>
    </p:spTree>
    <p:extLst>
      <p:ext uri="{BB962C8B-B14F-4D97-AF65-F5344CB8AC3E}">
        <p14:creationId xmlns:p14="http://schemas.microsoft.com/office/powerpoint/2010/main" val="3641976399"/>
      </p:ext>
    </p:extLst>
  </p:cSld>
  <p:clrMapOvr>
    <a:masterClrMapping/>
  </p:clrMapOvr>
</p:sld>
</file>

<file path=ppt/theme/theme1.xml><?xml version="1.0" encoding="utf-8"?>
<a:theme xmlns:a="http://schemas.openxmlformats.org/drawingml/2006/main" name="CISA 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SA PowerPoint Template Widescreen 20190221  -  Read-Only" id="{CA701D08-D2D5-4B51-9E5B-727F9E5815A8}" vid="{21074CCE-0720-4401-B778-A67650A7CB1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DF4D0A8C870846AE05B2BC13706C82" ma:contentTypeVersion="10" ma:contentTypeDescription="Create a new document." ma:contentTypeScope="" ma:versionID="c75a68597855613002caa95639cd8c38">
  <xsd:schema xmlns:xsd="http://www.w3.org/2001/XMLSchema" xmlns:xs="http://www.w3.org/2001/XMLSchema" xmlns:p="http://schemas.microsoft.com/office/2006/metadata/properties" xmlns:ns3="46da67a5-87ad-4906-b793-135c652c0399" xmlns:ns4="897ad52b-3717-409c-b1b7-5ce49f7af0dd" targetNamespace="http://schemas.microsoft.com/office/2006/metadata/properties" ma:root="true" ma:fieldsID="a5aee5cbb80bdad1cf3074ff6b5ddc13" ns3:_="" ns4:_="">
    <xsd:import namespace="46da67a5-87ad-4906-b793-135c652c0399"/>
    <xsd:import namespace="897ad52b-3717-409c-b1b7-5ce49f7af0d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a67a5-87ad-4906-b793-135c652c03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7ad52b-3717-409c-b1b7-5ce49f7af0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65C8DE-E817-48DB-9B7D-F272D48B2F2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88F40D-E555-4F6A-942A-40BD6CD07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a67a5-87ad-4906-b793-135c652c0399"/>
    <ds:schemaRef ds:uri="897ad52b-3717-409c-b1b7-5ce49f7af0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EE412-CF9D-45E2-9FAE-874D51208B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CISA Template</Template>
  <TotalTime>35</TotalTime>
  <Words>2511</Words>
  <Application>Microsoft Office PowerPoint</Application>
  <PresentationFormat>Widescreen</PresentationFormat>
  <Paragraphs>170</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Courier New</vt:lpstr>
      <vt:lpstr>Franklin Gothic Book</vt:lpstr>
      <vt:lpstr>Franklin Gothic Medium</vt:lpstr>
      <vt:lpstr>Franklin Gothic Medium Cond</vt:lpstr>
      <vt:lpstr>Times</vt:lpstr>
      <vt:lpstr>Times New Roman</vt:lpstr>
      <vt:lpstr>Wingdings</vt:lpstr>
      <vt:lpstr>CISA Template</vt:lpstr>
      <vt:lpstr>Tribal-ISAC Briefing     CISA Resources and Services</vt:lpstr>
      <vt:lpstr>PowerPoint Presentation</vt:lpstr>
      <vt:lpstr>PowerPoint Presentation</vt:lpstr>
      <vt:lpstr>CISA Services Catalog</vt:lpstr>
      <vt:lpstr>PowerPoint Presentation</vt:lpstr>
      <vt:lpstr>Awareness and Outreach Campaigns</vt:lpstr>
      <vt:lpstr>PowerPoint Presentation</vt:lpstr>
      <vt:lpstr>Regional Contacts</vt:lpstr>
      <vt:lpstr>     Tribal Emergency Communications Program</vt:lpstr>
      <vt:lpstr>Upcoming Events</vt:lpstr>
      <vt:lpstr>Key Points of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SED All Hands</dc:title>
  <dc:creator>Brent Logan</dc:creator>
  <cp:lastModifiedBy>Latter, Jessie (CTR)</cp:lastModifiedBy>
  <cp:revision>3</cp:revision>
  <cp:lastPrinted>2018-12-03T14:21:26Z</cp:lastPrinted>
  <dcterms:created xsi:type="dcterms:W3CDTF">2020-04-22T18:34:10Z</dcterms:created>
  <dcterms:modified xsi:type="dcterms:W3CDTF">2021-05-07T18:15:05Z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0x0101006FDF4D0A8C870846AE05B2BC13706C82</vt:lpwstr>
  </property>
</Properties>
</file>